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611" r:id="rId6"/>
    <p:sldId id="613" r:id="rId7"/>
    <p:sldId id="615" r:id="rId8"/>
    <p:sldId id="601" r:id="rId9"/>
    <p:sldId id="616" r:id="rId10"/>
    <p:sldId id="602" r:id="rId11"/>
    <p:sldId id="617" r:id="rId12"/>
    <p:sldId id="603" r:id="rId13"/>
    <p:sldId id="608" r:id="rId14"/>
    <p:sldId id="619" r:id="rId15"/>
    <p:sldId id="607" r:id="rId16"/>
    <p:sldId id="609" r:id="rId17"/>
    <p:sldId id="605" r:id="rId18"/>
    <p:sldId id="610" r:id="rId19"/>
    <p:sldId id="618" r:id="rId20"/>
    <p:sldId id="598" r:id="rId21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42717"/>
    <a:srgbClr val="CE111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A8D2B-D97E-3509-282C-B6E908DB404D}" v="47" dt="2023-09-08T07:22:10.727"/>
    <p1510:client id="{33F20BF4-F761-40F9-45DA-A50DAEDFA657}" v="3" dt="2023-09-07T16:03:17.891"/>
    <p1510:client id="{EBC3E099-391B-A104-9BB7-7907AB185A5B}" v="177" dt="2023-09-07T07:52:39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97E2B5-C9CD-4F5A-A33D-BFFFAB99F3F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B00C05C-93F5-40F6-9E78-8E6552ACED0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Introduction </a:t>
          </a:r>
          <a:endParaRPr lang="en-US"/>
        </a:p>
      </dgm:t>
    </dgm:pt>
    <dgm:pt modelId="{A491C9BB-BCB1-498B-ADB2-ADE803B59C72}" type="parTrans" cxnId="{E3C62B48-8AEA-4F72-A2A7-910BD30A35A8}">
      <dgm:prSet/>
      <dgm:spPr/>
      <dgm:t>
        <a:bodyPr/>
        <a:lstStyle/>
        <a:p>
          <a:endParaRPr lang="en-US"/>
        </a:p>
      </dgm:t>
    </dgm:pt>
    <dgm:pt modelId="{86F46477-5CDC-437B-8A5F-4B1E9DE424B3}" type="sibTrans" cxnId="{E3C62B48-8AEA-4F72-A2A7-910BD30A35A8}">
      <dgm:prSet/>
      <dgm:spPr/>
      <dgm:t>
        <a:bodyPr/>
        <a:lstStyle/>
        <a:p>
          <a:endParaRPr lang="en-US"/>
        </a:p>
      </dgm:t>
    </dgm:pt>
    <dgm:pt modelId="{45135ACC-9617-4AF5-9404-417A62E4FB2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Project objectives</a:t>
          </a:r>
          <a:endParaRPr lang="en-US"/>
        </a:p>
      </dgm:t>
    </dgm:pt>
    <dgm:pt modelId="{CEACFD58-4FE9-4A22-ABFA-B049712959A5}" type="parTrans" cxnId="{F38D9F89-AB28-4C56-909E-35B95CD11453}">
      <dgm:prSet/>
      <dgm:spPr/>
      <dgm:t>
        <a:bodyPr/>
        <a:lstStyle/>
        <a:p>
          <a:endParaRPr lang="en-US"/>
        </a:p>
      </dgm:t>
    </dgm:pt>
    <dgm:pt modelId="{7CC781F3-DD1B-4B59-B48F-6A0F4611475A}" type="sibTrans" cxnId="{F38D9F89-AB28-4C56-909E-35B95CD11453}">
      <dgm:prSet/>
      <dgm:spPr/>
      <dgm:t>
        <a:bodyPr/>
        <a:lstStyle/>
        <a:p>
          <a:endParaRPr lang="en-US"/>
        </a:p>
      </dgm:t>
    </dgm:pt>
    <dgm:pt modelId="{C222234D-6902-49FB-8E26-6338EB7614E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Implementation</a:t>
          </a:r>
          <a:endParaRPr lang="en-US"/>
        </a:p>
      </dgm:t>
    </dgm:pt>
    <dgm:pt modelId="{C4308CA2-B707-485D-A411-1A0FC2FB74C1}" type="parTrans" cxnId="{9DF3E428-490C-46CC-805D-971CEE143906}">
      <dgm:prSet/>
      <dgm:spPr/>
      <dgm:t>
        <a:bodyPr/>
        <a:lstStyle/>
        <a:p>
          <a:endParaRPr lang="en-US"/>
        </a:p>
      </dgm:t>
    </dgm:pt>
    <dgm:pt modelId="{812158B7-94CA-4B79-99E9-97A518465820}" type="sibTrans" cxnId="{9DF3E428-490C-46CC-805D-971CEE143906}">
      <dgm:prSet/>
      <dgm:spPr/>
      <dgm:t>
        <a:bodyPr/>
        <a:lstStyle/>
        <a:p>
          <a:endParaRPr lang="en-US"/>
        </a:p>
      </dgm:t>
    </dgm:pt>
    <dgm:pt modelId="{240DA4A0-CACE-499A-B1AB-7F4EC325FB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Flow charts of the project with and without the testbed </a:t>
          </a:r>
          <a:endParaRPr lang="en-US"/>
        </a:p>
      </dgm:t>
    </dgm:pt>
    <dgm:pt modelId="{F26CD03E-0BAA-427A-A558-1CD52FBCB56C}" type="parTrans" cxnId="{3B6DE713-6E9F-45D2-9EA2-39118AE5FFE8}">
      <dgm:prSet/>
      <dgm:spPr/>
      <dgm:t>
        <a:bodyPr/>
        <a:lstStyle/>
        <a:p>
          <a:endParaRPr lang="en-US"/>
        </a:p>
      </dgm:t>
    </dgm:pt>
    <dgm:pt modelId="{071E7481-FAD4-46A0-84EC-CE6082F80A52}" type="sibTrans" cxnId="{3B6DE713-6E9F-45D2-9EA2-39118AE5FFE8}">
      <dgm:prSet/>
      <dgm:spPr/>
      <dgm:t>
        <a:bodyPr/>
        <a:lstStyle/>
        <a:p>
          <a:endParaRPr lang="en-US"/>
        </a:p>
      </dgm:t>
    </dgm:pt>
    <dgm:pt modelId="{30DB613C-06F8-4B03-A5E3-650AFAFD9CB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Experiments</a:t>
          </a:r>
          <a:endParaRPr lang="en-US"/>
        </a:p>
      </dgm:t>
    </dgm:pt>
    <dgm:pt modelId="{05AB652B-8CDC-41A4-BE35-8C8232C11386}" type="parTrans" cxnId="{BCA0671D-1D7C-431B-881F-D5817FD0E7C5}">
      <dgm:prSet/>
      <dgm:spPr/>
      <dgm:t>
        <a:bodyPr/>
        <a:lstStyle/>
        <a:p>
          <a:endParaRPr lang="en-US"/>
        </a:p>
      </dgm:t>
    </dgm:pt>
    <dgm:pt modelId="{A69C301B-7F55-4EFA-BFA9-A0F5E3C8F5C2}" type="sibTrans" cxnId="{BCA0671D-1D7C-431B-881F-D5817FD0E7C5}">
      <dgm:prSet/>
      <dgm:spPr/>
      <dgm:t>
        <a:bodyPr/>
        <a:lstStyle/>
        <a:p>
          <a:endParaRPr lang="en-US"/>
        </a:p>
      </dgm:t>
    </dgm:pt>
    <dgm:pt modelId="{92B686E7-3E44-48E9-85C6-810A07C3D55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Description of the experiments (included the testbed setup)</a:t>
          </a:r>
          <a:endParaRPr lang="en-US"/>
        </a:p>
      </dgm:t>
    </dgm:pt>
    <dgm:pt modelId="{2F8D6011-0FBC-40E5-89C0-32F5FC5BB12F}" type="parTrans" cxnId="{8B157CC3-3CD2-4EC6-B77A-87FAAADB313B}">
      <dgm:prSet/>
      <dgm:spPr/>
      <dgm:t>
        <a:bodyPr/>
        <a:lstStyle/>
        <a:p>
          <a:endParaRPr lang="en-US"/>
        </a:p>
      </dgm:t>
    </dgm:pt>
    <dgm:pt modelId="{72FA051A-6B01-4B5B-83AA-951A46603886}" type="sibTrans" cxnId="{8B157CC3-3CD2-4EC6-B77A-87FAAADB313B}">
      <dgm:prSet/>
      <dgm:spPr/>
      <dgm:t>
        <a:bodyPr/>
        <a:lstStyle/>
        <a:p>
          <a:endParaRPr lang="en-US"/>
        </a:p>
      </dgm:t>
    </dgm:pt>
    <dgm:pt modelId="{AACA31A4-3DEF-47C2-AD3D-812BC77CD2A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Results and demo</a:t>
          </a:r>
          <a:endParaRPr lang="en-US"/>
        </a:p>
      </dgm:t>
    </dgm:pt>
    <dgm:pt modelId="{2BA69954-1EB1-4745-A98D-E6ECCA71C24B}" type="parTrans" cxnId="{DC1B1F0B-23B5-47E9-802B-D95BD97AF20C}">
      <dgm:prSet/>
      <dgm:spPr/>
      <dgm:t>
        <a:bodyPr/>
        <a:lstStyle/>
        <a:p>
          <a:endParaRPr lang="en-US"/>
        </a:p>
      </dgm:t>
    </dgm:pt>
    <dgm:pt modelId="{6722464E-8DC0-4741-AD6F-68861F25351F}" type="sibTrans" cxnId="{DC1B1F0B-23B5-47E9-802B-D95BD97AF20C}">
      <dgm:prSet/>
      <dgm:spPr/>
      <dgm:t>
        <a:bodyPr/>
        <a:lstStyle/>
        <a:p>
          <a:endParaRPr lang="en-US"/>
        </a:p>
      </dgm:t>
    </dgm:pt>
    <dgm:pt modelId="{B8DF32A9-DB8C-48A0-8EB0-3C82086BCD3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Description of the results obtained by the project implementation</a:t>
          </a:r>
          <a:endParaRPr lang="en-US"/>
        </a:p>
      </dgm:t>
    </dgm:pt>
    <dgm:pt modelId="{29C1C2D1-7371-4CCC-A0DC-822A41E9429E}" type="parTrans" cxnId="{B4D0B6B6-E2BB-45B9-ADD1-6F7FB022A64D}">
      <dgm:prSet/>
      <dgm:spPr/>
      <dgm:t>
        <a:bodyPr/>
        <a:lstStyle/>
        <a:p>
          <a:endParaRPr lang="en-US"/>
        </a:p>
      </dgm:t>
    </dgm:pt>
    <dgm:pt modelId="{B2B30398-76C5-43C6-94A3-C7D6A9ABC639}" type="sibTrans" cxnId="{B4D0B6B6-E2BB-45B9-ADD1-6F7FB022A64D}">
      <dgm:prSet/>
      <dgm:spPr/>
      <dgm:t>
        <a:bodyPr/>
        <a:lstStyle/>
        <a:p>
          <a:endParaRPr lang="en-US"/>
        </a:p>
      </dgm:t>
    </dgm:pt>
    <dgm:pt modelId="{4A94B50C-BCEA-4832-905B-B61A303E5D07}" type="pres">
      <dgm:prSet presAssocID="{9F97E2B5-C9CD-4F5A-A33D-BFFFAB99F3FF}" presName="root" presStyleCnt="0">
        <dgm:presLayoutVars>
          <dgm:dir/>
          <dgm:resizeHandles val="exact"/>
        </dgm:presLayoutVars>
      </dgm:prSet>
      <dgm:spPr/>
    </dgm:pt>
    <dgm:pt modelId="{EC00A93F-E673-4939-AED4-FF874AE036CE}" type="pres">
      <dgm:prSet presAssocID="{0B00C05C-93F5-40F6-9E78-8E6552ACED03}" presName="compNode" presStyleCnt="0"/>
      <dgm:spPr/>
    </dgm:pt>
    <dgm:pt modelId="{27F18B50-1D47-4F85-9FF1-062CAC75C6CF}" type="pres">
      <dgm:prSet presAssocID="{0B00C05C-93F5-40F6-9E78-8E6552ACED0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2135C5D4-48B3-4F7E-949E-EC9958F5782D}" type="pres">
      <dgm:prSet presAssocID="{0B00C05C-93F5-40F6-9E78-8E6552ACED03}" presName="iconSpace" presStyleCnt="0"/>
      <dgm:spPr/>
    </dgm:pt>
    <dgm:pt modelId="{F2DA6E34-7EDE-43A2-9B3A-C40EBC139F70}" type="pres">
      <dgm:prSet presAssocID="{0B00C05C-93F5-40F6-9E78-8E6552ACED03}" presName="parTx" presStyleLbl="revTx" presStyleIdx="0" presStyleCnt="8">
        <dgm:presLayoutVars>
          <dgm:chMax val="0"/>
          <dgm:chPref val="0"/>
        </dgm:presLayoutVars>
      </dgm:prSet>
      <dgm:spPr/>
    </dgm:pt>
    <dgm:pt modelId="{5BC9E463-5CC5-497B-B35E-BD497236DFB2}" type="pres">
      <dgm:prSet presAssocID="{0B00C05C-93F5-40F6-9E78-8E6552ACED03}" presName="txSpace" presStyleCnt="0"/>
      <dgm:spPr/>
    </dgm:pt>
    <dgm:pt modelId="{ECB3D428-30C2-4522-888B-84B79F82F734}" type="pres">
      <dgm:prSet presAssocID="{0B00C05C-93F5-40F6-9E78-8E6552ACED03}" presName="desTx" presStyleLbl="revTx" presStyleIdx="1" presStyleCnt="8">
        <dgm:presLayoutVars/>
      </dgm:prSet>
      <dgm:spPr/>
    </dgm:pt>
    <dgm:pt modelId="{7E5BA066-330B-4A28-B2CB-263ACDB62280}" type="pres">
      <dgm:prSet presAssocID="{86F46477-5CDC-437B-8A5F-4B1E9DE424B3}" presName="sibTrans" presStyleCnt="0"/>
      <dgm:spPr/>
    </dgm:pt>
    <dgm:pt modelId="{D9FD6B8C-CEA0-4EBA-9D60-204C5AEB8A50}" type="pres">
      <dgm:prSet presAssocID="{C222234D-6902-49FB-8E26-6338EB7614EC}" presName="compNode" presStyleCnt="0"/>
      <dgm:spPr/>
    </dgm:pt>
    <dgm:pt modelId="{F5A147CB-C44E-48DF-AFAC-7266BCAD62B6}" type="pres">
      <dgm:prSet presAssocID="{C222234D-6902-49FB-8E26-6338EB7614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8A429CA-9016-4C55-B091-6D3606012C78}" type="pres">
      <dgm:prSet presAssocID="{C222234D-6902-49FB-8E26-6338EB7614EC}" presName="iconSpace" presStyleCnt="0"/>
      <dgm:spPr/>
    </dgm:pt>
    <dgm:pt modelId="{D5B44B2E-5179-4205-8E8B-064CF19D813F}" type="pres">
      <dgm:prSet presAssocID="{C222234D-6902-49FB-8E26-6338EB7614EC}" presName="parTx" presStyleLbl="revTx" presStyleIdx="2" presStyleCnt="8">
        <dgm:presLayoutVars>
          <dgm:chMax val="0"/>
          <dgm:chPref val="0"/>
        </dgm:presLayoutVars>
      </dgm:prSet>
      <dgm:spPr/>
    </dgm:pt>
    <dgm:pt modelId="{D0FAD6AF-CBA1-4294-8DAF-6FF6C8D0308A}" type="pres">
      <dgm:prSet presAssocID="{C222234D-6902-49FB-8E26-6338EB7614EC}" presName="txSpace" presStyleCnt="0"/>
      <dgm:spPr/>
    </dgm:pt>
    <dgm:pt modelId="{F7D9DE4D-A874-4F8C-A35D-67EDA19A2F65}" type="pres">
      <dgm:prSet presAssocID="{C222234D-6902-49FB-8E26-6338EB7614EC}" presName="desTx" presStyleLbl="revTx" presStyleIdx="3" presStyleCnt="8">
        <dgm:presLayoutVars/>
      </dgm:prSet>
      <dgm:spPr/>
    </dgm:pt>
    <dgm:pt modelId="{C7C35B1C-7E1C-4372-BDAA-4A1698AD2011}" type="pres">
      <dgm:prSet presAssocID="{812158B7-94CA-4B79-99E9-97A518465820}" presName="sibTrans" presStyleCnt="0"/>
      <dgm:spPr/>
    </dgm:pt>
    <dgm:pt modelId="{C64D5912-6D42-485A-845F-9F6907AB29FB}" type="pres">
      <dgm:prSet presAssocID="{30DB613C-06F8-4B03-A5E3-650AFAFD9CBC}" presName="compNode" presStyleCnt="0"/>
      <dgm:spPr/>
    </dgm:pt>
    <dgm:pt modelId="{23AACDCC-0A3F-4CFB-9840-E442EC1AB0F9}" type="pres">
      <dgm:prSet presAssocID="{30DB613C-06F8-4B03-A5E3-650AFAFD9CB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ziato"/>
        </a:ext>
      </dgm:extLst>
    </dgm:pt>
    <dgm:pt modelId="{3B410A5F-C514-4C99-B87E-7CC0F2007A3B}" type="pres">
      <dgm:prSet presAssocID="{30DB613C-06F8-4B03-A5E3-650AFAFD9CBC}" presName="iconSpace" presStyleCnt="0"/>
      <dgm:spPr/>
    </dgm:pt>
    <dgm:pt modelId="{7CC5311B-EE91-401E-8357-FB048E3C8FD9}" type="pres">
      <dgm:prSet presAssocID="{30DB613C-06F8-4B03-A5E3-650AFAFD9CBC}" presName="parTx" presStyleLbl="revTx" presStyleIdx="4" presStyleCnt="8">
        <dgm:presLayoutVars>
          <dgm:chMax val="0"/>
          <dgm:chPref val="0"/>
        </dgm:presLayoutVars>
      </dgm:prSet>
      <dgm:spPr/>
    </dgm:pt>
    <dgm:pt modelId="{EBF9EEB8-491C-49DD-8D21-43240AAF626B}" type="pres">
      <dgm:prSet presAssocID="{30DB613C-06F8-4B03-A5E3-650AFAFD9CBC}" presName="txSpace" presStyleCnt="0"/>
      <dgm:spPr/>
    </dgm:pt>
    <dgm:pt modelId="{27C09B65-B65A-4920-A5B4-19475B5BB149}" type="pres">
      <dgm:prSet presAssocID="{30DB613C-06F8-4B03-A5E3-650AFAFD9CBC}" presName="desTx" presStyleLbl="revTx" presStyleIdx="5" presStyleCnt="8">
        <dgm:presLayoutVars/>
      </dgm:prSet>
      <dgm:spPr/>
    </dgm:pt>
    <dgm:pt modelId="{B4F9AC5F-71B1-41DE-9AA0-8E4E4DCDA94A}" type="pres">
      <dgm:prSet presAssocID="{A69C301B-7F55-4EFA-BFA9-A0F5E3C8F5C2}" presName="sibTrans" presStyleCnt="0"/>
      <dgm:spPr/>
    </dgm:pt>
    <dgm:pt modelId="{FEC16F77-D3D4-4098-8FB8-A1AEC03154EA}" type="pres">
      <dgm:prSet presAssocID="{AACA31A4-3DEF-47C2-AD3D-812BC77CD2AB}" presName="compNode" presStyleCnt="0"/>
      <dgm:spPr/>
    </dgm:pt>
    <dgm:pt modelId="{7DC2B2EA-E7C2-47D1-BE44-61F2D63CDD2A}" type="pres">
      <dgm:prSet presAssocID="{AACA31A4-3DEF-47C2-AD3D-812BC77CD2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ente"/>
        </a:ext>
      </dgm:extLst>
    </dgm:pt>
    <dgm:pt modelId="{5D8176C2-79C2-49C3-B85C-95FE99FA0757}" type="pres">
      <dgm:prSet presAssocID="{AACA31A4-3DEF-47C2-AD3D-812BC77CD2AB}" presName="iconSpace" presStyleCnt="0"/>
      <dgm:spPr/>
    </dgm:pt>
    <dgm:pt modelId="{87A784AE-9635-4F5B-9B43-83E2A8BAABAF}" type="pres">
      <dgm:prSet presAssocID="{AACA31A4-3DEF-47C2-AD3D-812BC77CD2AB}" presName="parTx" presStyleLbl="revTx" presStyleIdx="6" presStyleCnt="8">
        <dgm:presLayoutVars>
          <dgm:chMax val="0"/>
          <dgm:chPref val="0"/>
        </dgm:presLayoutVars>
      </dgm:prSet>
      <dgm:spPr/>
    </dgm:pt>
    <dgm:pt modelId="{25FB2FA2-F76F-4F75-B380-4266D57582A2}" type="pres">
      <dgm:prSet presAssocID="{AACA31A4-3DEF-47C2-AD3D-812BC77CD2AB}" presName="txSpace" presStyleCnt="0"/>
      <dgm:spPr/>
    </dgm:pt>
    <dgm:pt modelId="{ACC3CADB-C953-4245-90F0-ADE339E7E1EF}" type="pres">
      <dgm:prSet presAssocID="{AACA31A4-3DEF-47C2-AD3D-812BC77CD2AB}" presName="desTx" presStyleLbl="revTx" presStyleIdx="7" presStyleCnt="8">
        <dgm:presLayoutVars/>
      </dgm:prSet>
      <dgm:spPr/>
    </dgm:pt>
  </dgm:ptLst>
  <dgm:cxnLst>
    <dgm:cxn modelId="{DC1B1F0B-23B5-47E9-802B-D95BD97AF20C}" srcId="{9F97E2B5-C9CD-4F5A-A33D-BFFFAB99F3FF}" destId="{AACA31A4-3DEF-47C2-AD3D-812BC77CD2AB}" srcOrd="3" destOrd="0" parTransId="{2BA69954-1EB1-4745-A98D-E6ECCA71C24B}" sibTransId="{6722464E-8DC0-4741-AD6F-68861F25351F}"/>
    <dgm:cxn modelId="{3B6DE713-6E9F-45D2-9EA2-39118AE5FFE8}" srcId="{C222234D-6902-49FB-8E26-6338EB7614EC}" destId="{240DA4A0-CACE-499A-B1AB-7F4EC325FB35}" srcOrd="0" destOrd="0" parTransId="{F26CD03E-0BAA-427A-A558-1CD52FBCB56C}" sibTransId="{071E7481-FAD4-46A0-84EC-CE6082F80A52}"/>
    <dgm:cxn modelId="{2863D11B-A8EC-474F-9D09-A1795C359F3D}" type="presOf" srcId="{C222234D-6902-49FB-8E26-6338EB7614EC}" destId="{D5B44B2E-5179-4205-8E8B-064CF19D813F}" srcOrd="0" destOrd="0" presId="urn:microsoft.com/office/officeart/2018/5/layout/CenteredIconLabelDescriptionList"/>
    <dgm:cxn modelId="{BCA0671D-1D7C-431B-881F-D5817FD0E7C5}" srcId="{9F97E2B5-C9CD-4F5A-A33D-BFFFAB99F3FF}" destId="{30DB613C-06F8-4B03-A5E3-650AFAFD9CBC}" srcOrd="2" destOrd="0" parTransId="{05AB652B-8CDC-41A4-BE35-8C8232C11386}" sibTransId="{A69C301B-7F55-4EFA-BFA9-A0F5E3C8F5C2}"/>
    <dgm:cxn modelId="{9DF3E428-490C-46CC-805D-971CEE143906}" srcId="{9F97E2B5-C9CD-4F5A-A33D-BFFFAB99F3FF}" destId="{C222234D-6902-49FB-8E26-6338EB7614EC}" srcOrd="1" destOrd="0" parTransId="{C4308CA2-B707-485D-A411-1A0FC2FB74C1}" sibTransId="{812158B7-94CA-4B79-99E9-97A518465820}"/>
    <dgm:cxn modelId="{6DBE665D-CFC3-4FA6-AE57-E3F51E6BDA20}" type="presOf" srcId="{240DA4A0-CACE-499A-B1AB-7F4EC325FB35}" destId="{F7D9DE4D-A874-4F8C-A35D-67EDA19A2F65}" srcOrd="0" destOrd="0" presId="urn:microsoft.com/office/officeart/2018/5/layout/CenteredIconLabelDescriptionList"/>
    <dgm:cxn modelId="{E2F6BC5E-A9FB-43A8-A83E-A7F5F77761FC}" type="presOf" srcId="{0B00C05C-93F5-40F6-9E78-8E6552ACED03}" destId="{F2DA6E34-7EDE-43A2-9B3A-C40EBC139F70}" srcOrd="0" destOrd="0" presId="urn:microsoft.com/office/officeart/2018/5/layout/CenteredIconLabelDescriptionList"/>
    <dgm:cxn modelId="{4D1C2946-E5BE-43E8-99DA-6B925781D855}" type="presOf" srcId="{92B686E7-3E44-48E9-85C6-810A07C3D555}" destId="{27C09B65-B65A-4920-A5B4-19475B5BB149}" srcOrd="0" destOrd="0" presId="urn:microsoft.com/office/officeart/2018/5/layout/CenteredIconLabelDescriptionList"/>
    <dgm:cxn modelId="{E3C62B48-8AEA-4F72-A2A7-910BD30A35A8}" srcId="{9F97E2B5-C9CD-4F5A-A33D-BFFFAB99F3FF}" destId="{0B00C05C-93F5-40F6-9E78-8E6552ACED03}" srcOrd="0" destOrd="0" parTransId="{A491C9BB-BCB1-498B-ADB2-ADE803B59C72}" sibTransId="{86F46477-5CDC-437B-8A5F-4B1E9DE424B3}"/>
    <dgm:cxn modelId="{FF153882-AE70-4E86-BDCF-4E8193C8CAA6}" type="presOf" srcId="{9F97E2B5-C9CD-4F5A-A33D-BFFFAB99F3FF}" destId="{4A94B50C-BCEA-4832-905B-B61A303E5D07}" srcOrd="0" destOrd="0" presId="urn:microsoft.com/office/officeart/2018/5/layout/CenteredIconLabelDescriptionList"/>
    <dgm:cxn modelId="{BD0BA988-41D5-4DC9-A52A-CDCEFD5C3CF7}" type="presOf" srcId="{AACA31A4-3DEF-47C2-AD3D-812BC77CD2AB}" destId="{87A784AE-9635-4F5B-9B43-83E2A8BAABAF}" srcOrd="0" destOrd="0" presId="urn:microsoft.com/office/officeart/2018/5/layout/CenteredIconLabelDescriptionList"/>
    <dgm:cxn modelId="{F38D9F89-AB28-4C56-909E-35B95CD11453}" srcId="{0B00C05C-93F5-40F6-9E78-8E6552ACED03}" destId="{45135ACC-9617-4AF5-9404-417A62E4FB2D}" srcOrd="0" destOrd="0" parTransId="{CEACFD58-4FE9-4A22-ABFA-B049712959A5}" sibTransId="{7CC781F3-DD1B-4B59-B48F-6A0F4611475A}"/>
    <dgm:cxn modelId="{1C9CD4B4-BF1B-4E2A-A3BA-4891BDE333ED}" type="presOf" srcId="{B8DF32A9-DB8C-48A0-8EB0-3C82086BCD3C}" destId="{ACC3CADB-C953-4245-90F0-ADE339E7E1EF}" srcOrd="0" destOrd="0" presId="urn:microsoft.com/office/officeart/2018/5/layout/CenteredIconLabelDescriptionList"/>
    <dgm:cxn modelId="{B4D0B6B6-E2BB-45B9-ADD1-6F7FB022A64D}" srcId="{AACA31A4-3DEF-47C2-AD3D-812BC77CD2AB}" destId="{B8DF32A9-DB8C-48A0-8EB0-3C82086BCD3C}" srcOrd="0" destOrd="0" parTransId="{29C1C2D1-7371-4CCC-A0DC-822A41E9429E}" sibTransId="{B2B30398-76C5-43C6-94A3-C7D6A9ABC639}"/>
    <dgm:cxn modelId="{8B157CC3-3CD2-4EC6-B77A-87FAAADB313B}" srcId="{30DB613C-06F8-4B03-A5E3-650AFAFD9CBC}" destId="{92B686E7-3E44-48E9-85C6-810A07C3D555}" srcOrd="0" destOrd="0" parTransId="{2F8D6011-0FBC-40E5-89C0-32F5FC5BB12F}" sibTransId="{72FA051A-6B01-4B5B-83AA-951A46603886}"/>
    <dgm:cxn modelId="{30509DC6-4B35-4A19-A5BE-0D4005905BCA}" type="presOf" srcId="{30DB613C-06F8-4B03-A5E3-650AFAFD9CBC}" destId="{7CC5311B-EE91-401E-8357-FB048E3C8FD9}" srcOrd="0" destOrd="0" presId="urn:microsoft.com/office/officeart/2018/5/layout/CenteredIconLabelDescriptionList"/>
    <dgm:cxn modelId="{DF3B8ADD-E536-4B75-947E-19DB46F54740}" type="presOf" srcId="{45135ACC-9617-4AF5-9404-417A62E4FB2D}" destId="{ECB3D428-30C2-4522-888B-84B79F82F734}" srcOrd="0" destOrd="0" presId="urn:microsoft.com/office/officeart/2018/5/layout/CenteredIconLabelDescriptionList"/>
    <dgm:cxn modelId="{D05475DF-3EB3-4C5C-91A1-7F25B6098DED}" type="presParOf" srcId="{4A94B50C-BCEA-4832-905B-B61A303E5D07}" destId="{EC00A93F-E673-4939-AED4-FF874AE036CE}" srcOrd="0" destOrd="0" presId="urn:microsoft.com/office/officeart/2018/5/layout/CenteredIconLabelDescriptionList"/>
    <dgm:cxn modelId="{47F42862-6EA9-4B37-B272-0A9E15325EBB}" type="presParOf" srcId="{EC00A93F-E673-4939-AED4-FF874AE036CE}" destId="{27F18B50-1D47-4F85-9FF1-062CAC75C6CF}" srcOrd="0" destOrd="0" presId="urn:microsoft.com/office/officeart/2018/5/layout/CenteredIconLabelDescriptionList"/>
    <dgm:cxn modelId="{B1E6C66E-2BD9-42FF-AC61-E448BC166391}" type="presParOf" srcId="{EC00A93F-E673-4939-AED4-FF874AE036CE}" destId="{2135C5D4-48B3-4F7E-949E-EC9958F5782D}" srcOrd="1" destOrd="0" presId="urn:microsoft.com/office/officeart/2018/5/layout/CenteredIconLabelDescriptionList"/>
    <dgm:cxn modelId="{51596460-F3D1-4D22-8DD6-A99E7F37BF6A}" type="presParOf" srcId="{EC00A93F-E673-4939-AED4-FF874AE036CE}" destId="{F2DA6E34-7EDE-43A2-9B3A-C40EBC139F70}" srcOrd="2" destOrd="0" presId="urn:microsoft.com/office/officeart/2018/5/layout/CenteredIconLabelDescriptionList"/>
    <dgm:cxn modelId="{E6062EDF-7671-4BE8-A7A5-3E31BE3E7432}" type="presParOf" srcId="{EC00A93F-E673-4939-AED4-FF874AE036CE}" destId="{5BC9E463-5CC5-497B-B35E-BD497236DFB2}" srcOrd="3" destOrd="0" presId="urn:microsoft.com/office/officeart/2018/5/layout/CenteredIconLabelDescriptionList"/>
    <dgm:cxn modelId="{A7520486-BA1B-4A71-906D-517DDBA4F4CC}" type="presParOf" srcId="{EC00A93F-E673-4939-AED4-FF874AE036CE}" destId="{ECB3D428-30C2-4522-888B-84B79F82F734}" srcOrd="4" destOrd="0" presId="urn:microsoft.com/office/officeart/2018/5/layout/CenteredIconLabelDescriptionList"/>
    <dgm:cxn modelId="{605395B6-C409-47EB-AE97-07C18C3970A8}" type="presParOf" srcId="{4A94B50C-BCEA-4832-905B-B61A303E5D07}" destId="{7E5BA066-330B-4A28-B2CB-263ACDB62280}" srcOrd="1" destOrd="0" presId="urn:microsoft.com/office/officeart/2018/5/layout/CenteredIconLabelDescriptionList"/>
    <dgm:cxn modelId="{E95E68FF-EE66-4DD4-B757-AB7973EAA650}" type="presParOf" srcId="{4A94B50C-BCEA-4832-905B-B61A303E5D07}" destId="{D9FD6B8C-CEA0-4EBA-9D60-204C5AEB8A50}" srcOrd="2" destOrd="0" presId="urn:microsoft.com/office/officeart/2018/5/layout/CenteredIconLabelDescriptionList"/>
    <dgm:cxn modelId="{42CF7FDC-D02F-4B98-9C83-033E2ED829D6}" type="presParOf" srcId="{D9FD6B8C-CEA0-4EBA-9D60-204C5AEB8A50}" destId="{F5A147CB-C44E-48DF-AFAC-7266BCAD62B6}" srcOrd="0" destOrd="0" presId="urn:microsoft.com/office/officeart/2018/5/layout/CenteredIconLabelDescriptionList"/>
    <dgm:cxn modelId="{5420975D-8BB4-405D-8497-A8EDEBA9D8B5}" type="presParOf" srcId="{D9FD6B8C-CEA0-4EBA-9D60-204C5AEB8A50}" destId="{58A429CA-9016-4C55-B091-6D3606012C78}" srcOrd="1" destOrd="0" presId="urn:microsoft.com/office/officeart/2018/5/layout/CenteredIconLabelDescriptionList"/>
    <dgm:cxn modelId="{B632F696-2211-4A3F-A0B7-63C91A75B4D6}" type="presParOf" srcId="{D9FD6B8C-CEA0-4EBA-9D60-204C5AEB8A50}" destId="{D5B44B2E-5179-4205-8E8B-064CF19D813F}" srcOrd="2" destOrd="0" presId="urn:microsoft.com/office/officeart/2018/5/layout/CenteredIconLabelDescriptionList"/>
    <dgm:cxn modelId="{004B2E9D-53F9-4B72-9BD8-0B05FD6BFAA5}" type="presParOf" srcId="{D9FD6B8C-CEA0-4EBA-9D60-204C5AEB8A50}" destId="{D0FAD6AF-CBA1-4294-8DAF-6FF6C8D0308A}" srcOrd="3" destOrd="0" presId="urn:microsoft.com/office/officeart/2018/5/layout/CenteredIconLabelDescriptionList"/>
    <dgm:cxn modelId="{E2AF77F9-30D4-414E-9152-BBD877956575}" type="presParOf" srcId="{D9FD6B8C-CEA0-4EBA-9D60-204C5AEB8A50}" destId="{F7D9DE4D-A874-4F8C-A35D-67EDA19A2F65}" srcOrd="4" destOrd="0" presId="urn:microsoft.com/office/officeart/2018/5/layout/CenteredIconLabelDescriptionList"/>
    <dgm:cxn modelId="{5C288B2D-AB08-4B82-8953-148148B54BEB}" type="presParOf" srcId="{4A94B50C-BCEA-4832-905B-B61A303E5D07}" destId="{C7C35B1C-7E1C-4372-BDAA-4A1698AD2011}" srcOrd="3" destOrd="0" presId="urn:microsoft.com/office/officeart/2018/5/layout/CenteredIconLabelDescriptionList"/>
    <dgm:cxn modelId="{E87E4EF9-ECA7-46BA-8F03-CF57C8733D25}" type="presParOf" srcId="{4A94B50C-BCEA-4832-905B-B61A303E5D07}" destId="{C64D5912-6D42-485A-845F-9F6907AB29FB}" srcOrd="4" destOrd="0" presId="urn:microsoft.com/office/officeart/2018/5/layout/CenteredIconLabelDescriptionList"/>
    <dgm:cxn modelId="{A8DDE85C-3D54-46DF-B4CA-5551347945AB}" type="presParOf" srcId="{C64D5912-6D42-485A-845F-9F6907AB29FB}" destId="{23AACDCC-0A3F-4CFB-9840-E442EC1AB0F9}" srcOrd="0" destOrd="0" presId="urn:microsoft.com/office/officeart/2018/5/layout/CenteredIconLabelDescriptionList"/>
    <dgm:cxn modelId="{85FD9376-0134-47E3-A08C-F7B97A77A7CF}" type="presParOf" srcId="{C64D5912-6D42-485A-845F-9F6907AB29FB}" destId="{3B410A5F-C514-4C99-B87E-7CC0F2007A3B}" srcOrd="1" destOrd="0" presId="urn:microsoft.com/office/officeart/2018/5/layout/CenteredIconLabelDescriptionList"/>
    <dgm:cxn modelId="{22D3010E-AAC6-4AF4-B939-37B8DD443203}" type="presParOf" srcId="{C64D5912-6D42-485A-845F-9F6907AB29FB}" destId="{7CC5311B-EE91-401E-8357-FB048E3C8FD9}" srcOrd="2" destOrd="0" presId="urn:microsoft.com/office/officeart/2018/5/layout/CenteredIconLabelDescriptionList"/>
    <dgm:cxn modelId="{EE6B3123-FA98-4B2D-9979-0A1277835AD6}" type="presParOf" srcId="{C64D5912-6D42-485A-845F-9F6907AB29FB}" destId="{EBF9EEB8-491C-49DD-8D21-43240AAF626B}" srcOrd="3" destOrd="0" presId="urn:microsoft.com/office/officeart/2018/5/layout/CenteredIconLabelDescriptionList"/>
    <dgm:cxn modelId="{FB62EDCC-2446-463C-B7A4-2D13BF917394}" type="presParOf" srcId="{C64D5912-6D42-485A-845F-9F6907AB29FB}" destId="{27C09B65-B65A-4920-A5B4-19475B5BB149}" srcOrd="4" destOrd="0" presId="urn:microsoft.com/office/officeart/2018/5/layout/CenteredIconLabelDescriptionList"/>
    <dgm:cxn modelId="{09FF1BA8-54A2-4E8B-BCA0-BF46F1DE9FA3}" type="presParOf" srcId="{4A94B50C-BCEA-4832-905B-B61A303E5D07}" destId="{B4F9AC5F-71B1-41DE-9AA0-8E4E4DCDA94A}" srcOrd="5" destOrd="0" presId="urn:microsoft.com/office/officeart/2018/5/layout/CenteredIconLabelDescriptionList"/>
    <dgm:cxn modelId="{735C33B5-E89F-47DE-B1EF-5B4192A92A02}" type="presParOf" srcId="{4A94B50C-BCEA-4832-905B-B61A303E5D07}" destId="{FEC16F77-D3D4-4098-8FB8-A1AEC03154EA}" srcOrd="6" destOrd="0" presId="urn:microsoft.com/office/officeart/2018/5/layout/CenteredIconLabelDescriptionList"/>
    <dgm:cxn modelId="{587EF19C-F69F-427D-B035-506062AC9C23}" type="presParOf" srcId="{FEC16F77-D3D4-4098-8FB8-A1AEC03154EA}" destId="{7DC2B2EA-E7C2-47D1-BE44-61F2D63CDD2A}" srcOrd="0" destOrd="0" presId="urn:microsoft.com/office/officeart/2018/5/layout/CenteredIconLabelDescriptionList"/>
    <dgm:cxn modelId="{D27F6C7D-123C-4B8A-8797-D080B0D928B8}" type="presParOf" srcId="{FEC16F77-D3D4-4098-8FB8-A1AEC03154EA}" destId="{5D8176C2-79C2-49C3-B85C-95FE99FA0757}" srcOrd="1" destOrd="0" presId="urn:microsoft.com/office/officeart/2018/5/layout/CenteredIconLabelDescriptionList"/>
    <dgm:cxn modelId="{C33DB6D4-D54D-45EC-B854-2B3EB9A92C1D}" type="presParOf" srcId="{FEC16F77-D3D4-4098-8FB8-A1AEC03154EA}" destId="{87A784AE-9635-4F5B-9B43-83E2A8BAABAF}" srcOrd="2" destOrd="0" presId="urn:microsoft.com/office/officeart/2018/5/layout/CenteredIconLabelDescriptionList"/>
    <dgm:cxn modelId="{DE89053C-719A-458A-85E1-6C1C507B57EF}" type="presParOf" srcId="{FEC16F77-D3D4-4098-8FB8-A1AEC03154EA}" destId="{25FB2FA2-F76F-4F75-B380-4266D57582A2}" srcOrd="3" destOrd="0" presId="urn:microsoft.com/office/officeart/2018/5/layout/CenteredIconLabelDescriptionList"/>
    <dgm:cxn modelId="{01D14B56-28FF-446F-A788-A51D51A72215}" type="presParOf" srcId="{FEC16F77-D3D4-4098-8FB8-A1AEC03154EA}" destId="{ACC3CADB-C953-4245-90F0-ADE339E7E1E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BD0B3F-F2D7-454F-AD2E-1767C7FBE76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AFF573-E1AE-4E2F-A48C-9BF09E6E4162}">
      <dgm:prSet/>
      <dgm:spPr/>
      <dgm:t>
        <a:bodyPr/>
        <a:lstStyle/>
        <a:p>
          <a:pPr rtl="0"/>
          <a:r>
            <a:rPr lang="en-GB" b="0">
              <a:latin typeface="Calibri Light"/>
              <a:ea typeface="Verdana"/>
              <a:cs typeface="Calibri Light"/>
            </a:rPr>
            <a:t>1 - Design different size multipath network topologies with multiple paths from one switch to another using Mininet environment.</a:t>
          </a:r>
          <a:endParaRPr lang="en-US" b="0">
            <a:latin typeface="Calibri Light"/>
            <a:ea typeface="Verdana"/>
            <a:cs typeface="Calibri Light"/>
          </a:endParaRPr>
        </a:p>
      </dgm:t>
    </dgm:pt>
    <dgm:pt modelId="{F04029C7-D558-42F1-A0AC-0A003E924E7C}" type="parTrans" cxnId="{46629BE7-21D7-4325-90DC-03A2E78AC361}">
      <dgm:prSet/>
      <dgm:spPr/>
      <dgm:t>
        <a:bodyPr/>
        <a:lstStyle/>
        <a:p>
          <a:endParaRPr lang="en-US"/>
        </a:p>
      </dgm:t>
    </dgm:pt>
    <dgm:pt modelId="{873D478F-F873-4115-B3DF-364C77A18B16}" type="sibTrans" cxnId="{46629BE7-21D7-4325-90DC-03A2E78AC361}">
      <dgm:prSet phldrT="1"/>
      <dgm:spPr/>
    </dgm:pt>
    <dgm:pt modelId="{849D1D45-7083-4BFD-AC07-47C7750D8331}">
      <dgm:prSet/>
      <dgm:spPr/>
      <dgm:t>
        <a:bodyPr/>
        <a:lstStyle/>
        <a:p>
          <a:pPr rtl="0"/>
          <a:r>
            <a:rPr lang="en-GB">
              <a:latin typeface="Calibri Light"/>
              <a:ea typeface="Verdana"/>
              <a:cs typeface="Calibri Light"/>
            </a:rPr>
            <a:t>2 - Measure the traffic on the links in real time by using OpenFlow functions</a:t>
          </a:r>
          <a:endParaRPr lang="en-US">
            <a:latin typeface="Calibri Light"/>
            <a:ea typeface="Verdana"/>
            <a:cs typeface="Calibri Light"/>
          </a:endParaRPr>
        </a:p>
      </dgm:t>
    </dgm:pt>
    <dgm:pt modelId="{76E1C2BD-6D72-4EB3-B59A-F9DE22F67ABA}" type="parTrans" cxnId="{BABAC17B-1321-413B-8D8D-F56734ACF846}">
      <dgm:prSet/>
      <dgm:spPr/>
      <dgm:t>
        <a:bodyPr/>
        <a:lstStyle/>
        <a:p>
          <a:endParaRPr lang="en-US"/>
        </a:p>
      </dgm:t>
    </dgm:pt>
    <dgm:pt modelId="{5251EFC4-CE7D-4ACE-83B2-500C5C258C62}" type="sibTrans" cxnId="{BABAC17B-1321-413B-8D8D-F56734ACF846}">
      <dgm:prSet phldrT="2"/>
      <dgm:spPr/>
    </dgm:pt>
    <dgm:pt modelId="{DE182F45-96D3-4EAB-A9F6-BAC965265A37}">
      <dgm:prSet/>
      <dgm:spPr/>
      <dgm:t>
        <a:bodyPr/>
        <a:lstStyle/>
        <a:p>
          <a:r>
            <a:rPr lang="en-GB" err="1">
              <a:latin typeface="Calibri Light"/>
              <a:ea typeface="Verdana"/>
              <a:cs typeface="Calibri Light"/>
            </a:rPr>
            <a:t>OFPPortStatsRequest</a:t>
          </a:r>
          <a:endParaRPr lang="en-US">
            <a:latin typeface="Calibri Light"/>
            <a:ea typeface="Verdana"/>
            <a:cs typeface="Calibri Light"/>
          </a:endParaRPr>
        </a:p>
      </dgm:t>
    </dgm:pt>
    <dgm:pt modelId="{6BDFAD56-4C40-4E53-885A-244297C702CA}" type="parTrans" cxnId="{C52F53C0-DA51-4AA5-A064-5454A37DE41C}">
      <dgm:prSet/>
      <dgm:spPr/>
      <dgm:t>
        <a:bodyPr/>
        <a:lstStyle/>
        <a:p>
          <a:endParaRPr lang="en-US"/>
        </a:p>
      </dgm:t>
    </dgm:pt>
    <dgm:pt modelId="{11B9B50A-02AB-4B09-8689-460452471022}" type="sibTrans" cxnId="{C52F53C0-DA51-4AA5-A064-5454A37DE41C}">
      <dgm:prSet/>
      <dgm:spPr/>
      <dgm:t>
        <a:bodyPr/>
        <a:lstStyle/>
        <a:p>
          <a:endParaRPr lang="en-US"/>
        </a:p>
      </dgm:t>
    </dgm:pt>
    <dgm:pt modelId="{E3E29147-5A2E-46A9-A318-0A96B85380BE}">
      <dgm:prSet/>
      <dgm:spPr/>
      <dgm:t>
        <a:bodyPr/>
        <a:lstStyle/>
        <a:p>
          <a:r>
            <a:rPr lang="en-GB" err="1">
              <a:latin typeface="Calibri Light"/>
              <a:ea typeface="Verdana"/>
              <a:cs typeface="Calibri Light"/>
            </a:rPr>
            <a:t>EventOFPPortStatsReply</a:t>
          </a:r>
          <a:endParaRPr lang="en-US">
            <a:latin typeface="Calibri Light"/>
            <a:ea typeface="Verdana"/>
            <a:cs typeface="Calibri Light"/>
          </a:endParaRPr>
        </a:p>
      </dgm:t>
    </dgm:pt>
    <dgm:pt modelId="{37C7F0BD-4F34-40D9-9C08-FC6ADB3C7EE0}" type="parTrans" cxnId="{111B665B-4877-4DAF-8FD7-F5EA5B92FE7D}">
      <dgm:prSet/>
      <dgm:spPr/>
      <dgm:t>
        <a:bodyPr/>
        <a:lstStyle/>
        <a:p>
          <a:endParaRPr lang="en-US"/>
        </a:p>
      </dgm:t>
    </dgm:pt>
    <dgm:pt modelId="{85400EA0-A0F7-4EE1-86A5-2E69BB0DD311}" type="sibTrans" cxnId="{111B665B-4877-4DAF-8FD7-F5EA5B92FE7D}">
      <dgm:prSet/>
      <dgm:spPr/>
      <dgm:t>
        <a:bodyPr/>
        <a:lstStyle/>
        <a:p>
          <a:endParaRPr lang="en-US"/>
        </a:p>
      </dgm:t>
    </dgm:pt>
    <dgm:pt modelId="{D3899B12-F6C9-495A-85CE-8EF61E0E46ED}">
      <dgm:prSet/>
      <dgm:spPr/>
      <dgm:t>
        <a:bodyPr/>
        <a:lstStyle/>
        <a:p>
          <a:pPr rtl="0"/>
          <a:r>
            <a:rPr lang="en-GB">
              <a:latin typeface="Calibri Light"/>
              <a:ea typeface="Verdana"/>
              <a:cs typeface="Calibri Light"/>
            </a:rPr>
            <a:t>3 - Implement a load balancing algorithm to balance the traffic through the links by their usage as weight</a:t>
          </a:r>
          <a:endParaRPr lang="en-US">
            <a:latin typeface="Calibri Light"/>
            <a:ea typeface="Verdana"/>
            <a:cs typeface="Calibri Light"/>
          </a:endParaRPr>
        </a:p>
      </dgm:t>
    </dgm:pt>
    <dgm:pt modelId="{3CF1AA7E-AC66-4D10-8A2F-D6195E190384}" type="parTrans" cxnId="{9ED2EF86-10E4-4BF1-A788-A0B88C16E637}">
      <dgm:prSet/>
      <dgm:spPr/>
      <dgm:t>
        <a:bodyPr/>
        <a:lstStyle/>
        <a:p>
          <a:endParaRPr lang="en-US"/>
        </a:p>
      </dgm:t>
    </dgm:pt>
    <dgm:pt modelId="{CA9FD1F2-AC2B-4309-946D-517DD33761A8}" type="sibTrans" cxnId="{9ED2EF86-10E4-4BF1-A788-A0B88C16E637}">
      <dgm:prSet phldrT="3"/>
      <dgm:spPr/>
    </dgm:pt>
    <dgm:pt modelId="{D5EF9B58-44BC-45A2-A4E2-FA95DADD043C}">
      <dgm:prSet/>
      <dgm:spPr/>
      <dgm:t>
        <a:bodyPr/>
        <a:lstStyle/>
        <a:p>
          <a:r>
            <a:rPr lang="en-GB" b="1" i="1" err="1">
              <a:latin typeface="Calibri Light"/>
              <a:ea typeface="Verdana"/>
              <a:cs typeface="Calibri Light"/>
            </a:rPr>
            <a:t>NetworX</a:t>
          </a:r>
          <a:r>
            <a:rPr lang="en-GB" b="1" i="1">
              <a:latin typeface="Calibri Light"/>
              <a:ea typeface="Verdana"/>
              <a:cs typeface="Calibri Light"/>
            </a:rPr>
            <a:t> </a:t>
          </a:r>
          <a:r>
            <a:rPr lang="en-GB">
              <a:latin typeface="Calibri Light"/>
              <a:ea typeface="Verdana"/>
              <a:cs typeface="Calibri Light"/>
            </a:rPr>
            <a:t>library, in particular, </a:t>
          </a:r>
          <a:r>
            <a:rPr lang="en-GB" b="1" i="1" err="1">
              <a:latin typeface="Calibri Light"/>
              <a:ea typeface="Verdana"/>
              <a:cs typeface="Calibri Light"/>
            </a:rPr>
            <a:t>dijkstra_path</a:t>
          </a:r>
          <a:r>
            <a:rPr lang="en-GB">
              <a:latin typeface="Calibri Light"/>
              <a:ea typeface="Verdana"/>
              <a:cs typeface="Calibri Light"/>
            </a:rPr>
            <a:t> returning the shortest weighted path</a:t>
          </a:r>
          <a:endParaRPr lang="en-US">
            <a:latin typeface="Calibri Light"/>
            <a:ea typeface="Verdana"/>
            <a:cs typeface="Calibri Light"/>
          </a:endParaRPr>
        </a:p>
      </dgm:t>
    </dgm:pt>
    <dgm:pt modelId="{55C71AC7-89B0-4657-AECC-62144769847C}" type="parTrans" cxnId="{DF99EF00-8967-4E16-8D5B-D343E4769430}">
      <dgm:prSet/>
      <dgm:spPr/>
      <dgm:t>
        <a:bodyPr/>
        <a:lstStyle/>
        <a:p>
          <a:endParaRPr lang="en-US"/>
        </a:p>
      </dgm:t>
    </dgm:pt>
    <dgm:pt modelId="{06825ADF-A325-4CBB-81FA-C5E6F278C312}" type="sibTrans" cxnId="{DF99EF00-8967-4E16-8D5B-D343E4769430}">
      <dgm:prSet/>
      <dgm:spPr/>
      <dgm:t>
        <a:bodyPr/>
        <a:lstStyle/>
        <a:p>
          <a:endParaRPr lang="en-US"/>
        </a:p>
      </dgm:t>
    </dgm:pt>
    <dgm:pt modelId="{97A13C91-B200-4FD4-9920-38DD524C3114}" type="pres">
      <dgm:prSet presAssocID="{62BD0B3F-F2D7-454F-AD2E-1767C7FBE76C}" presName="CompostProcess" presStyleCnt="0">
        <dgm:presLayoutVars>
          <dgm:dir/>
          <dgm:resizeHandles val="exact"/>
        </dgm:presLayoutVars>
      </dgm:prSet>
      <dgm:spPr/>
    </dgm:pt>
    <dgm:pt modelId="{89488383-EBB4-4D82-A029-017CCEE1C19F}" type="pres">
      <dgm:prSet presAssocID="{62BD0B3F-F2D7-454F-AD2E-1767C7FBE76C}" presName="arrow" presStyleLbl="bgShp" presStyleIdx="0" presStyleCnt="1"/>
      <dgm:spPr/>
    </dgm:pt>
    <dgm:pt modelId="{3F8AE7F7-D1C9-4838-A7C1-EBE345F7FE2B}" type="pres">
      <dgm:prSet presAssocID="{62BD0B3F-F2D7-454F-AD2E-1767C7FBE76C}" presName="linearProcess" presStyleCnt="0"/>
      <dgm:spPr/>
    </dgm:pt>
    <dgm:pt modelId="{28DA158A-12F3-4CEF-A4C2-9B0105575847}" type="pres">
      <dgm:prSet presAssocID="{F1AFF573-E1AE-4E2F-A48C-9BF09E6E4162}" presName="textNode" presStyleLbl="node1" presStyleIdx="0" presStyleCnt="3">
        <dgm:presLayoutVars>
          <dgm:bulletEnabled val="1"/>
        </dgm:presLayoutVars>
      </dgm:prSet>
      <dgm:spPr/>
    </dgm:pt>
    <dgm:pt modelId="{B7D8B14B-F0C3-409A-B92B-7D34101831DF}" type="pres">
      <dgm:prSet presAssocID="{873D478F-F873-4115-B3DF-364C77A18B16}" presName="sibTrans" presStyleCnt="0"/>
      <dgm:spPr/>
    </dgm:pt>
    <dgm:pt modelId="{645892B1-8F54-4CD0-8182-59D152678729}" type="pres">
      <dgm:prSet presAssocID="{849D1D45-7083-4BFD-AC07-47C7750D8331}" presName="textNode" presStyleLbl="node1" presStyleIdx="1" presStyleCnt="3">
        <dgm:presLayoutVars>
          <dgm:bulletEnabled val="1"/>
        </dgm:presLayoutVars>
      </dgm:prSet>
      <dgm:spPr/>
    </dgm:pt>
    <dgm:pt modelId="{47173BC4-CB0C-49FF-B0BB-4864E6389A52}" type="pres">
      <dgm:prSet presAssocID="{5251EFC4-CE7D-4ACE-83B2-500C5C258C62}" presName="sibTrans" presStyleCnt="0"/>
      <dgm:spPr/>
    </dgm:pt>
    <dgm:pt modelId="{C02FF343-EA95-4E38-A458-AF0AED2EFB01}" type="pres">
      <dgm:prSet presAssocID="{D3899B12-F6C9-495A-85CE-8EF61E0E46E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DF99EF00-8967-4E16-8D5B-D343E4769430}" srcId="{D3899B12-F6C9-495A-85CE-8EF61E0E46ED}" destId="{D5EF9B58-44BC-45A2-A4E2-FA95DADD043C}" srcOrd="0" destOrd="0" parTransId="{55C71AC7-89B0-4657-AECC-62144769847C}" sibTransId="{06825ADF-A325-4CBB-81FA-C5E6F278C312}"/>
    <dgm:cxn modelId="{E5B68219-3B90-4387-A237-4B730D317416}" type="presOf" srcId="{849D1D45-7083-4BFD-AC07-47C7750D8331}" destId="{645892B1-8F54-4CD0-8182-59D152678729}" srcOrd="0" destOrd="0" presId="urn:microsoft.com/office/officeart/2005/8/layout/hProcess9"/>
    <dgm:cxn modelId="{1429EB1A-9B93-4B28-8F81-4AA3F719B5A8}" type="presOf" srcId="{D5EF9B58-44BC-45A2-A4E2-FA95DADD043C}" destId="{C02FF343-EA95-4E38-A458-AF0AED2EFB01}" srcOrd="0" destOrd="1" presId="urn:microsoft.com/office/officeart/2005/8/layout/hProcess9"/>
    <dgm:cxn modelId="{7E65C73C-662D-4E2E-AF63-879517488A57}" type="presOf" srcId="{62BD0B3F-F2D7-454F-AD2E-1767C7FBE76C}" destId="{97A13C91-B200-4FD4-9920-38DD524C3114}" srcOrd="0" destOrd="0" presId="urn:microsoft.com/office/officeart/2005/8/layout/hProcess9"/>
    <dgm:cxn modelId="{111B665B-4877-4DAF-8FD7-F5EA5B92FE7D}" srcId="{849D1D45-7083-4BFD-AC07-47C7750D8331}" destId="{E3E29147-5A2E-46A9-A318-0A96B85380BE}" srcOrd="1" destOrd="0" parTransId="{37C7F0BD-4F34-40D9-9C08-FC6ADB3C7EE0}" sibTransId="{85400EA0-A0F7-4EE1-86A5-2E69BB0DD311}"/>
    <dgm:cxn modelId="{1FFC4348-3102-4073-BDAA-6BAEA541AE03}" type="presOf" srcId="{D3899B12-F6C9-495A-85CE-8EF61E0E46ED}" destId="{C02FF343-EA95-4E38-A458-AF0AED2EFB01}" srcOrd="0" destOrd="0" presId="urn:microsoft.com/office/officeart/2005/8/layout/hProcess9"/>
    <dgm:cxn modelId="{FF954555-51E4-4AF6-975B-A6A28FF88189}" type="presOf" srcId="{DE182F45-96D3-4EAB-A9F6-BAC965265A37}" destId="{645892B1-8F54-4CD0-8182-59D152678729}" srcOrd="0" destOrd="1" presId="urn:microsoft.com/office/officeart/2005/8/layout/hProcess9"/>
    <dgm:cxn modelId="{BABAC17B-1321-413B-8D8D-F56734ACF846}" srcId="{62BD0B3F-F2D7-454F-AD2E-1767C7FBE76C}" destId="{849D1D45-7083-4BFD-AC07-47C7750D8331}" srcOrd="1" destOrd="0" parTransId="{76E1C2BD-6D72-4EB3-B59A-F9DE22F67ABA}" sibTransId="{5251EFC4-CE7D-4ACE-83B2-500C5C258C62}"/>
    <dgm:cxn modelId="{9ED2EF86-10E4-4BF1-A788-A0B88C16E637}" srcId="{62BD0B3F-F2D7-454F-AD2E-1767C7FBE76C}" destId="{D3899B12-F6C9-495A-85CE-8EF61E0E46ED}" srcOrd="2" destOrd="0" parTransId="{3CF1AA7E-AC66-4D10-8A2F-D6195E190384}" sibTransId="{CA9FD1F2-AC2B-4309-946D-517DD33761A8}"/>
    <dgm:cxn modelId="{A2559FB6-DA6E-4838-A200-C831793912C8}" type="presOf" srcId="{F1AFF573-E1AE-4E2F-A48C-9BF09E6E4162}" destId="{28DA158A-12F3-4CEF-A4C2-9B0105575847}" srcOrd="0" destOrd="0" presId="urn:microsoft.com/office/officeart/2005/8/layout/hProcess9"/>
    <dgm:cxn modelId="{C52F53C0-DA51-4AA5-A064-5454A37DE41C}" srcId="{849D1D45-7083-4BFD-AC07-47C7750D8331}" destId="{DE182F45-96D3-4EAB-A9F6-BAC965265A37}" srcOrd="0" destOrd="0" parTransId="{6BDFAD56-4C40-4E53-885A-244297C702CA}" sibTransId="{11B9B50A-02AB-4B09-8689-460452471022}"/>
    <dgm:cxn modelId="{610A9DC9-78CE-4E6C-9036-CDE759424094}" type="presOf" srcId="{E3E29147-5A2E-46A9-A318-0A96B85380BE}" destId="{645892B1-8F54-4CD0-8182-59D152678729}" srcOrd="0" destOrd="2" presId="urn:microsoft.com/office/officeart/2005/8/layout/hProcess9"/>
    <dgm:cxn modelId="{46629BE7-21D7-4325-90DC-03A2E78AC361}" srcId="{62BD0B3F-F2D7-454F-AD2E-1767C7FBE76C}" destId="{F1AFF573-E1AE-4E2F-A48C-9BF09E6E4162}" srcOrd="0" destOrd="0" parTransId="{F04029C7-D558-42F1-A0AC-0A003E924E7C}" sibTransId="{873D478F-F873-4115-B3DF-364C77A18B16}"/>
    <dgm:cxn modelId="{FFEE2A46-D09F-4C72-B548-BC3BECF08B51}" type="presParOf" srcId="{97A13C91-B200-4FD4-9920-38DD524C3114}" destId="{89488383-EBB4-4D82-A029-017CCEE1C19F}" srcOrd="0" destOrd="0" presId="urn:microsoft.com/office/officeart/2005/8/layout/hProcess9"/>
    <dgm:cxn modelId="{0418825C-8009-4137-9351-37A977CFAEE2}" type="presParOf" srcId="{97A13C91-B200-4FD4-9920-38DD524C3114}" destId="{3F8AE7F7-D1C9-4838-A7C1-EBE345F7FE2B}" srcOrd="1" destOrd="0" presId="urn:microsoft.com/office/officeart/2005/8/layout/hProcess9"/>
    <dgm:cxn modelId="{A82D090F-893E-4916-9939-0C107E09D802}" type="presParOf" srcId="{3F8AE7F7-D1C9-4838-A7C1-EBE345F7FE2B}" destId="{28DA158A-12F3-4CEF-A4C2-9B0105575847}" srcOrd="0" destOrd="0" presId="urn:microsoft.com/office/officeart/2005/8/layout/hProcess9"/>
    <dgm:cxn modelId="{B7C6DCF4-32B8-4B8F-A33E-6E3664320C54}" type="presParOf" srcId="{3F8AE7F7-D1C9-4838-A7C1-EBE345F7FE2B}" destId="{B7D8B14B-F0C3-409A-B92B-7D34101831DF}" srcOrd="1" destOrd="0" presId="urn:microsoft.com/office/officeart/2005/8/layout/hProcess9"/>
    <dgm:cxn modelId="{108F4BBE-D60F-42CF-BE00-EEBF29618E02}" type="presParOf" srcId="{3F8AE7F7-D1C9-4838-A7C1-EBE345F7FE2B}" destId="{645892B1-8F54-4CD0-8182-59D152678729}" srcOrd="2" destOrd="0" presId="urn:microsoft.com/office/officeart/2005/8/layout/hProcess9"/>
    <dgm:cxn modelId="{59C416D2-C8F4-4402-8BEF-B9D081E40C29}" type="presParOf" srcId="{3F8AE7F7-D1C9-4838-A7C1-EBE345F7FE2B}" destId="{47173BC4-CB0C-49FF-B0BB-4864E6389A52}" srcOrd="3" destOrd="0" presId="urn:microsoft.com/office/officeart/2005/8/layout/hProcess9"/>
    <dgm:cxn modelId="{6A9CCF0A-99A5-47FC-A86B-F2AA7290DFC0}" type="presParOf" srcId="{3F8AE7F7-D1C9-4838-A7C1-EBE345F7FE2B}" destId="{C02FF343-EA95-4E38-A458-AF0AED2EFB0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BD0B3F-F2D7-454F-AD2E-1767C7FBE76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AFF573-E1AE-4E2F-A48C-9BF09E6E4162}">
      <dgm:prSet/>
      <dgm:spPr/>
      <dgm:t>
        <a:bodyPr/>
        <a:lstStyle/>
        <a:p>
          <a:pPr algn="l" rtl="0">
            <a:lnSpc>
              <a:spcPct val="90000"/>
            </a:lnSpc>
          </a:pPr>
          <a:r>
            <a:rPr lang="en-GB">
              <a:latin typeface="Calibri Light"/>
              <a:ea typeface="Verdana"/>
              <a:cs typeface="Calibri"/>
            </a:rPr>
            <a:t>4 - Test the algorithm using two different traffic generators</a:t>
          </a:r>
          <a:endParaRPr lang="en-US">
            <a:latin typeface="Calibri Light"/>
            <a:ea typeface="Verdana"/>
            <a:cs typeface="Calibri"/>
          </a:endParaRPr>
        </a:p>
      </dgm:t>
    </dgm:pt>
    <dgm:pt modelId="{F04029C7-D558-42F1-A0AC-0A003E924E7C}" type="parTrans" cxnId="{46629BE7-21D7-4325-90DC-03A2E78AC361}">
      <dgm:prSet/>
      <dgm:spPr/>
      <dgm:t>
        <a:bodyPr/>
        <a:lstStyle/>
        <a:p>
          <a:endParaRPr lang="en-US"/>
        </a:p>
      </dgm:t>
    </dgm:pt>
    <dgm:pt modelId="{873D478F-F873-4115-B3DF-364C77A18B16}" type="sibTrans" cxnId="{46629BE7-21D7-4325-90DC-03A2E78AC361}">
      <dgm:prSet phldrT="1" phldr="0"/>
      <dgm:spPr/>
      <dgm:t>
        <a:bodyPr/>
        <a:lstStyle/>
        <a:p>
          <a:endParaRPr lang="it-IT"/>
        </a:p>
      </dgm:t>
    </dgm:pt>
    <dgm:pt modelId="{849D1D45-7083-4BFD-AC07-47C7750D833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>
              <a:latin typeface="Calibri Light"/>
              <a:ea typeface="Verdana"/>
              <a:cs typeface="Calibri"/>
            </a:rPr>
            <a:t>5 - Display the results by plotting a graph that shows the decrease of the total load in the network with the load balancer</a:t>
          </a:r>
        </a:p>
      </dgm:t>
    </dgm:pt>
    <dgm:pt modelId="{76E1C2BD-6D72-4EB3-B59A-F9DE22F67ABA}" type="parTrans" cxnId="{BABAC17B-1321-413B-8D8D-F56734ACF846}">
      <dgm:prSet/>
      <dgm:spPr/>
      <dgm:t>
        <a:bodyPr/>
        <a:lstStyle/>
        <a:p>
          <a:endParaRPr lang="en-US"/>
        </a:p>
      </dgm:t>
    </dgm:pt>
    <dgm:pt modelId="{5251EFC4-CE7D-4ACE-83B2-500C5C258C62}" type="sibTrans" cxnId="{BABAC17B-1321-413B-8D8D-F56734ACF846}">
      <dgm:prSet phldrT="2" phldr="0"/>
      <dgm:spPr/>
      <dgm:t>
        <a:bodyPr/>
        <a:lstStyle/>
        <a:p>
          <a:endParaRPr lang="it-IT"/>
        </a:p>
      </dgm:t>
    </dgm:pt>
    <dgm:pt modelId="{D95C1079-B16C-4AA7-BC42-543B9CA01245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GB">
              <a:latin typeface="Calibri Light"/>
              <a:ea typeface="Verdana"/>
              <a:cs typeface="Calibri"/>
            </a:rPr>
            <a:t>D-</a:t>
          </a:r>
          <a:r>
            <a:rPr lang="en-GB" err="1">
              <a:latin typeface="Calibri Light"/>
              <a:ea typeface="Verdana"/>
              <a:cs typeface="Calibri"/>
            </a:rPr>
            <a:t>itg</a:t>
          </a:r>
          <a:endParaRPr lang="en-GB">
            <a:latin typeface="Calibri Light"/>
            <a:ea typeface="Verdana"/>
            <a:cs typeface="Calibri"/>
          </a:endParaRPr>
        </a:p>
      </dgm:t>
    </dgm:pt>
    <dgm:pt modelId="{9E01E229-A7C5-46FB-B2E3-416E9958128C}" type="parTrans" cxnId="{0EC353E3-D8B8-457E-90EA-7CE6A7433E66}">
      <dgm:prSet/>
      <dgm:spPr/>
      <dgm:t>
        <a:bodyPr/>
        <a:lstStyle/>
        <a:p>
          <a:endParaRPr lang="it-IT"/>
        </a:p>
      </dgm:t>
    </dgm:pt>
    <dgm:pt modelId="{BB1822E2-CE8E-4A60-985E-FEBC5925E5F2}" type="sibTrans" cxnId="{0EC353E3-D8B8-457E-90EA-7CE6A7433E66}">
      <dgm:prSet/>
      <dgm:spPr/>
      <dgm:t>
        <a:bodyPr/>
        <a:lstStyle/>
        <a:p>
          <a:endParaRPr lang="it-IT"/>
        </a:p>
      </dgm:t>
    </dgm:pt>
    <dgm:pt modelId="{059C737F-7A06-4784-9F02-9D43E3818B2E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GB">
              <a:latin typeface="Calibri Light"/>
              <a:ea typeface="Verdana"/>
              <a:cs typeface="Calibri"/>
            </a:rPr>
            <a:t>Iperf3</a:t>
          </a:r>
          <a:endParaRPr lang="en-US">
            <a:latin typeface="Calibri Light"/>
            <a:ea typeface="Verdana"/>
            <a:cs typeface="Calibri"/>
          </a:endParaRPr>
        </a:p>
      </dgm:t>
    </dgm:pt>
    <dgm:pt modelId="{502BFB5A-9093-422B-A1F3-1EAFDC36C4C7}" type="parTrans" cxnId="{7DBCF9FD-E38D-438C-B317-B4BABD246669}">
      <dgm:prSet/>
      <dgm:spPr/>
      <dgm:t>
        <a:bodyPr/>
        <a:lstStyle/>
        <a:p>
          <a:endParaRPr lang="it-IT"/>
        </a:p>
      </dgm:t>
    </dgm:pt>
    <dgm:pt modelId="{78F49382-7AC0-4B8D-A5BC-4EC25A0ABC76}" type="sibTrans" cxnId="{7DBCF9FD-E38D-438C-B317-B4BABD246669}">
      <dgm:prSet/>
      <dgm:spPr/>
      <dgm:t>
        <a:bodyPr/>
        <a:lstStyle/>
        <a:p>
          <a:endParaRPr lang="it-IT"/>
        </a:p>
      </dgm:t>
    </dgm:pt>
    <dgm:pt modelId="{C7302528-3F5F-4022-9B05-D304F8B74A63}">
      <dgm:prSet phldr="0"/>
      <dgm:spPr/>
      <dgm:t>
        <a:bodyPr/>
        <a:lstStyle/>
        <a:p>
          <a:pPr rtl="0"/>
          <a:r>
            <a:rPr lang="en-GB">
              <a:latin typeface="Calibri Light"/>
              <a:ea typeface="Verdana"/>
              <a:cs typeface="Calibri"/>
            </a:rPr>
            <a:t>6 - Implement the algorithm into the BONSAI SDN testbed</a:t>
          </a:r>
          <a:endParaRPr lang="it-IT">
            <a:latin typeface="Calibri Light"/>
            <a:ea typeface="Verdana"/>
          </a:endParaRPr>
        </a:p>
      </dgm:t>
    </dgm:pt>
    <dgm:pt modelId="{C7109A98-879A-4D29-BEA7-600A3B2806E6}" type="parTrans" cxnId="{4F6139B4-DC1B-43DE-B199-F0D6DAE0D126}">
      <dgm:prSet/>
      <dgm:spPr/>
      <dgm:t>
        <a:bodyPr/>
        <a:lstStyle/>
        <a:p>
          <a:endParaRPr lang="it-IT"/>
        </a:p>
      </dgm:t>
    </dgm:pt>
    <dgm:pt modelId="{B5AC361E-6E21-49F0-B960-A2FE57AA09DB}" type="sibTrans" cxnId="{4F6139B4-DC1B-43DE-B199-F0D6DAE0D126}">
      <dgm:prSet phldrT="3" phldr="0"/>
      <dgm:spPr/>
      <dgm:t>
        <a:bodyPr/>
        <a:lstStyle/>
        <a:p>
          <a:endParaRPr lang="it-IT"/>
        </a:p>
      </dgm:t>
    </dgm:pt>
    <dgm:pt modelId="{D245F9CE-771C-4ACF-B26B-EC0E0F5220DB}" type="pres">
      <dgm:prSet presAssocID="{62BD0B3F-F2D7-454F-AD2E-1767C7FBE76C}" presName="CompostProcess" presStyleCnt="0">
        <dgm:presLayoutVars>
          <dgm:dir/>
          <dgm:resizeHandles val="exact"/>
        </dgm:presLayoutVars>
      </dgm:prSet>
      <dgm:spPr/>
    </dgm:pt>
    <dgm:pt modelId="{D9343595-02A8-4022-B11D-23A9E3574329}" type="pres">
      <dgm:prSet presAssocID="{62BD0B3F-F2D7-454F-AD2E-1767C7FBE76C}" presName="arrow" presStyleLbl="bgShp" presStyleIdx="0" presStyleCnt="1"/>
      <dgm:spPr/>
    </dgm:pt>
    <dgm:pt modelId="{B917E37A-7E9C-48A0-90E2-F695798266C8}" type="pres">
      <dgm:prSet presAssocID="{62BD0B3F-F2D7-454F-AD2E-1767C7FBE76C}" presName="linearProcess" presStyleCnt="0"/>
      <dgm:spPr/>
    </dgm:pt>
    <dgm:pt modelId="{89149A40-C512-40FC-85A6-496DE6E8CB39}" type="pres">
      <dgm:prSet presAssocID="{F1AFF573-E1AE-4E2F-A48C-9BF09E6E4162}" presName="textNode" presStyleLbl="node1" presStyleIdx="0" presStyleCnt="3">
        <dgm:presLayoutVars>
          <dgm:bulletEnabled val="1"/>
        </dgm:presLayoutVars>
      </dgm:prSet>
      <dgm:spPr/>
    </dgm:pt>
    <dgm:pt modelId="{0D0BE057-351B-4038-9B4D-15A638E95BC1}" type="pres">
      <dgm:prSet presAssocID="{873D478F-F873-4115-B3DF-364C77A18B16}" presName="sibTrans" presStyleCnt="0"/>
      <dgm:spPr/>
    </dgm:pt>
    <dgm:pt modelId="{EB568646-21BD-421A-AF09-A1860B7BF316}" type="pres">
      <dgm:prSet presAssocID="{849D1D45-7083-4BFD-AC07-47C7750D8331}" presName="textNode" presStyleLbl="node1" presStyleIdx="1" presStyleCnt="3">
        <dgm:presLayoutVars>
          <dgm:bulletEnabled val="1"/>
        </dgm:presLayoutVars>
      </dgm:prSet>
      <dgm:spPr/>
    </dgm:pt>
    <dgm:pt modelId="{402D5C8A-62AC-479A-BE24-DB211A6FF0B5}" type="pres">
      <dgm:prSet presAssocID="{5251EFC4-CE7D-4ACE-83B2-500C5C258C62}" presName="sibTrans" presStyleCnt="0"/>
      <dgm:spPr/>
    </dgm:pt>
    <dgm:pt modelId="{4B575E20-0640-445E-9675-597356E718B3}" type="pres">
      <dgm:prSet presAssocID="{C7302528-3F5F-4022-9B05-D304F8B74A6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E09D3E31-7C9D-4EBC-9623-0718FD62342E}" type="presOf" srcId="{059C737F-7A06-4784-9F02-9D43E3818B2E}" destId="{89149A40-C512-40FC-85A6-496DE6E8CB39}" srcOrd="0" destOrd="2" presId="urn:microsoft.com/office/officeart/2005/8/layout/hProcess9"/>
    <dgm:cxn modelId="{BABAC17B-1321-413B-8D8D-F56734ACF846}" srcId="{62BD0B3F-F2D7-454F-AD2E-1767C7FBE76C}" destId="{849D1D45-7083-4BFD-AC07-47C7750D8331}" srcOrd="1" destOrd="0" parTransId="{76E1C2BD-6D72-4EB3-B59A-F9DE22F67ABA}" sibTransId="{5251EFC4-CE7D-4ACE-83B2-500C5C258C62}"/>
    <dgm:cxn modelId="{C1B5C8A5-56FC-4F1D-BEA2-449591E6CBE1}" type="presOf" srcId="{C7302528-3F5F-4022-9B05-D304F8B74A63}" destId="{4B575E20-0640-445E-9675-597356E718B3}" srcOrd="0" destOrd="0" presId="urn:microsoft.com/office/officeart/2005/8/layout/hProcess9"/>
    <dgm:cxn modelId="{CF8173B3-E224-49B1-93C1-ADC99269DEF4}" type="presOf" srcId="{62BD0B3F-F2D7-454F-AD2E-1767C7FBE76C}" destId="{D245F9CE-771C-4ACF-B26B-EC0E0F5220DB}" srcOrd="0" destOrd="0" presId="urn:microsoft.com/office/officeart/2005/8/layout/hProcess9"/>
    <dgm:cxn modelId="{4F6139B4-DC1B-43DE-B199-F0D6DAE0D126}" srcId="{62BD0B3F-F2D7-454F-AD2E-1767C7FBE76C}" destId="{C7302528-3F5F-4022-9B05-D304F8B74A63}" srcOrd="2" destOrd="0" parTransId="{C7109A98-879A-4D29-BEA7-600A3B2806E6}" sibTransId="{B5AC361E-6E21-49F0-B960-A2FE57AA09DB}"/>
    <dgm:cxn modelId="{9FB9AAB5-94A2-452B-A6A0-43FCEBBA5045}" type="presOf" srcId="{849D1D45-7083-4BFD-AC07-47C7750D8331}" destId="{EB568646-21BD-421A-AF09-A1860B7BF316}" srcOrd="0" destOrd="0" presId="urn:microsoft.com/office/officeart/2005/8/layout/hProcess9"/>
    <dgm:cxn modelId="{0EC353E3-D8B8-457E-90EA-7CE6A7433E66}" srcId="{F1AFF573-E1AE-4E2F-A48C-9BF09E6E4162}" destId="{D95C1079-B16C-4AA7-BC42-543B9CA01245}" srcOrd="0" destOrd="0" parTransId="{9E01E229-A7C5-46FB-B2E3-416E9958128C}" sibTransId="{BB1822E2-CE8E-4A60-985E-FEBC5925E5F2}"/>
    <dgm:cxn modelId="{65EB75E6-A285-4CB6-8B44-A19D6B4B13E3}" type="presOf" srcId="{D95C1079-B16C-4AA7-BC42-543B9CA01245}" destId="{89149A40-C512-40FC-85A6-496DE6E8CB39}" srcOrd="0" destOrd="1" presId="urn:microsoft.com/office/officeart/2005/8/layout/hProcess9"/>
    <dgm:cxn modelId="{46629BE7-21D7-4325-90DC-03A2E78AC361}" srcId="{62BD0B3F-F2D7-454F-AD2E-1767C7FBE76C}" destId="{F1AFF573-E1AE-4E2F-A48C-9BF09E6E4162}" srcOrd="0" destOrd="0" parTransId="{F04029C7-D558-42F1-A0AC-0A003E924E7C}" sibTransId="{873D478F-F873-4115-B3DF-364C77A18B16}"/>
    <dgm:cxn modelId="{AC9B60F5-AA8D-4691-B324-D1CF4C387E23}" type="presOf" srcId="{F1AFF573-E1AE-4E2F-A48C-9BF09E6E4162}" destId="{89149A40-C512-40FC-85A6-496DE6E8CB39}" srcOrd="0" destOrd="0" presId="urn:microsoft.com/office/officeart/2005/8/layout/hProcess9"/>
    <dgm:cxn modelId="{7DBCF9FD-E38D-438C-B317-B4BABD246669}" srcId="{F1AFF573-E1AE-4E2F-A48C-9BF09E6E4162}" destId="{059C737F-7A06-4784-9F02-9D43E3818B2E}" srcOrd="1" destOrd="0" parTransId="{502BFB5A-9093-422B-A1F3-1EAFDC36C4C7}" sibTransId="{78F49382-7AC0-4B8D-A5BC-4EC25A0ABC76}"/>
    <dgm:cxn modelId="{69D5347D-0AF9-4669-8AAC-A6656E8BB51B}" type="presParOf" srcId="{D245F9CE-771C-4ACF-B26B-EC0E0F5220DB}" destId="{D9343595-02A8-4022-B11D-23A9E3574329}" srcOrd="0" destOrd="0" presId="urn:microsoft.com/office/officeart/2005/8/layout/hProcess9"/>
    <dgm:cxn modelId="{2AD76719-3986-4DCE-BA73-5E97A3D046AB}" type="presParOf" srcId="{D245F9CE-771C-4ACF-B26B-EC0E0F5220DB}" destId="{B917E37A-7E9C-48A0-90E2-F695798266C8}" srcOrd="1" destOrd="0" presId="urn:microsoft.com/office/officeart/2005/8/layout/hProcess9"/>
    <dgm:cxn modelId="{5D548C71-3EAE-42B2-8E5C-A56362F0466D}" type="presParOf" srcId="{B917E37A-7E9C-48A0-90E2-F695798266C8}" destId="{89149A40-C512-40FC-85A6-496DE6E8CB39}" srcOrd="0" destOrd="0" presId="urn:microsoft.com/office/officeart/2005/8/layout/hProcess9"/>
    <dgm:cxn modelId="{0055AEB2-A937-48FD-A7FC-BCFD4D2369C9}" type="presParOf" srcId="{B917E37A-7E9C-48A0-90E2-F695798266C8}" destId="{0D0BE057-351B-4038-9B4D-15A638E95BC1}" srcOrd="1" destOrd="0" presId="urn:microsoft.com/office/officeart/2005/8/layout/hProcess9"/>
    <dgm:cxn modelId="{D2D6A2D0-F528-4519-A327-B82C0D4F4EC1}" type="presParOf" srcId="{B917E37A-7E9C-48A0-90E2-F695798266C8}" destId="{EB568646-21BD-421A-AF09-A1860B7BF316}" srcOrd="2" destOrd="0" presId="urn:microsoft.com/office/officeart/2005/8/layout/hProcess9"/>
    <dgm:cxn modelId="{362EE4DB-E348-43A1-9D8C-BD4ECDDA91FB}" type="presParOf" srcId="{B917E37A-7E9C-48A0-90E2-F695798266C8}" destId="{402D5C8A-62AC-479A-BE24-DB211A6FF0B5}" srcOrd="3" destOrd="0" presId="urn:microsoft.com/office/officeart/2005/8/layout/hProcess9"/>
    <dgm:cxn modelId="{CD1C8CAF-17FA-4747-A539-5127E33B33D4}" type="presParOf" srcId="{B917E37A-7E9C-48A0-90E2-F695798266C8}" destId="{4B575E20-0640-445E-9675-597356E718B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F18B50-1D47-4F85-9FF1-062CAC75C6CF}">
      <dsp:nvSpPr>
        <dsp:cNvPr id="0" name=""/>
        <dsp:cNvSpPr/>
      </dsp:nvSpPr>
      <dsp:spPr>
        <a:xfrm>
          <a:off x="788484" y="1021279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A6E34-7EDE-43A2-9B3A-C40EBC139F70}">
      <dsp:nvSpPr>
        <dsp:cNvPr id="0" name=""/>
        <dsp:cNvSpPr/>
      </dsp:nvSpPr>
      <dsp:spPr>
        <a:xfrm>
          <a:off x="4219" y="1958333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300" kern="1200"/>
            <a:t>Introduction </a:t>
          </a:r>
          <a:endParaRPr lang="en-US" sz="2300" kern="1200"/>
        </a:p>
      </dsp:txBody>
      <dsp:txXfrm>
        <a:off x="4219" y="1958333"/>
        <a:ext cx="2413125" cy="361968"/>
      </dsp:txXfrm>
    </dsp:sp>
    <dsp:sp modelId="{ECB3D428-30C2-4522-888B-84B79F82F734}">
      <dsp:nvSpPr>
        <dsp:cNvPr id="0" name=""/>
        <dsp:cNvSpPr/>
      </dsp:nvSpPr>
      <dsp:spPr>
        <a:xfrm>
          <a:off x="4219" y="2363307"/>
          <a:ext cx="2413125" cy="808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Project objectives</a:t>
          </a:r>
          <a:endParaRPr lang="en-US" sz="1700" kern="1200"/>
        </a:p>
      </dsp:txBody>
      <dsp:txXfrm>
        <a:off x="4219" y="2363307"/>
        <a:ext cx="2413125" cy="808217"/>
      </dsp:txXfrm>
    </dsp:sp>
    <dsp:sp modelId="{F5A147CB-C44E-48DF-AFAC-7266BCAD62B6}">
      <dsp:nvSpPr>
        <dsp:cNvPr id="0" name=""/>
        <dsp:cNvSpPr/>
      </dsp:nvSpPr>
      <dsp:spPr>
        <a:xfrm>
          <a:off x="3623906" y="1021279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44B2E-5179-4205-8E8B-064CF19D813F}">
      <dsp:nvSpPr>
        <dsp:cNvPr id="0" name=""/>
        <dsp:cNvSpPr/>
      </dsp:nvSpPr>
      <dsp:spPr>
        <a:xfrm>
          <a:off x="2839641" y="1958333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300" kern="1200"/>
            <a:t>Implementation</a:t>
          </a:r>
          <a:endParaRPr lang="en-US" sz="2300" kern="1200"/>
        </a:p>
      </dsp:txBody>
      <dsp:txXfrm>
        <a:off x="2839641" y="1958333"/>
        <a:ext cx="2413125" cy="361968"/>
      </dsp:txXfrm>
    </dsp:sp>
    <dsp:sp modelId="{F7D9DE4D-A874-4F8C-A35D-67EDA19A2F65}">
      <dsp:nvSpPr>
        <dsp:cNvPr id="0" name=""/>
        <dsp:cNvSpPr/>
      </dsp:nvSpPr>
      <dsp:spPr>
        <a:xfrm>
          <a:off x="2839641" y="2363307"/>
          <a:ext cx="2413125" cy="808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Flow charts of the project with and without the testbed </a:t>
          </a:r>
          <a:endParaRPr lang="en-US" sz="1700" kern="1200"/>
        </a:p>
      </dsp:txBody>
      <dsp:txXfrm>
        <a:off x="2839641" y="2363307"/>
        <a:ext cx="2413125" cy="808217"/>
      </dsp:txXfrm>
    </dsp:sp>
    <dsp:sp modelId="{23AACDCC-0A3F-4CFB-9840-E442EC1AB0F9}">
      <dsp:nvSpPr>
        <dsp:cNvPr id="0" name=""/>
        <dsp:cNvSpPr/>
      </dsp:nvSpPr>
      <dsp:spPr>
        <a:xfrm>
          <a:off x="6459328" y="1021279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5311B-EE91-401E-8357-FB048E3C8FD9}">
      <dsp:nvSpPr>
        <dsp:cNvPr id="0" name=""/>
        <dsp:cNvSpPr/>
      </dsp:nvSpPr>
      <dsp:spPr>
        <a:xfrm>
          <a:off x="5675062" y="1958333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300" kern="1200"/>
            <a:t>Experiments</a:t>
          </a:r>
          <a:endParaRPr lang="en-US" sz="2300" kern="1200"/>
        </a:p>
      </dsp:txBody>
      <dsp:txXfrm>
        <a:off x="5675062" y="1958333"/>
        <a:ext cx="2413125" cy="361968"/>
      </dsp:txXfrm>
    </dsp:sp>
    <dsp:sp modelId="{27C09B65-B65A-4920-A5B4-19475B5BB149}">
      <dsp:nvSpPr>
        <dsp:cNvPr id="0" name=""/>
        <dsp:cNvSpPr/>
      </dsp:nvSpPr>
      <dsp:spPr>
        <a:xfrm>
          <a:off x="5675062" y="2363307"/>
          <a:ext cx="2413125" cy="808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Description of the experiments (included the testbed setup)</a:t>
          </a:r>
          <a:endParaRPr lang="en-US" sz="1700" kern="1200"/>
        </a:p>
      </dsp:txBody>
      <dsp:txXfrm>
        <a:off x="5675062" y="2363307"/>
        <a:ext cx="2413125" cy="808217"/>
      </dsp:txXfrm>
    </dsp:sp>
    <dsp:sp modelId="{7DC2B2EA-E7C2-47D1-BE44-61F2D63CDD2A}">
      <dsp:nvSpPr>
        <dsp:cNvPr id="0" name=""/>
        <dsp:cNvSpPr/>
      </dsp:nvSpPr>
      <dsp:spPr>
        <a:xfrm>
          <a:off x="9294750" y="1021279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784AE-9635-4F5B-9B43-83E2A8BAABAF}">
      <dsp:nvSpPr>
        <dsp:cNvPr id="0" name=""/>
        <dsp:cNvSpPr/>
      </dsp:nvSpPr>
      <dsp:spPr>
        <a:xfrm>
          <a:off x="8510484" y="1958333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300" kern="1200"/>
            <a:t>Results and demo</a:t>
          </a:r>
          <a:endParaRPr lang="en-US" sz="2300" kern="1200"/>
        </a:p>
      </dsp:txBody>
      <dsp:txXfrm>
        <a:off x="8510484" y="1958333"/>
        <a:ext cx="2413125" cy="361968"/>
      </dsp:txXfrm>
    </dsp:sp>
    <dsp:sp modelId="{ACC3CADB-C953-4245-90F0-ADE339E7E1EF}">
      <dsp:nvSpPr>
        <dsp:cNvPr id="0" name=""/>
        <dsp:cNvSpPr/>
      </dsp:nvSpPr>
      <dsp:spPr>
        <a:xfrm>
          <a:off x="8510484" y="2363307"/>
          <a:ext cx="2413125" cy="808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Description of the results obtained by the project implementation</a:t>
          </a:r>
          <a:endParaRPr lang="en-US" sz="1700" kern="1200"/>
        </a:p>
      </dsp:txBody>
      <dsp:txXfrm>
        <a:off x="8510484" y="2363307"/>
        <a:ext cx="2413125" cy="808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88383-EBB4-4D82-A029-017CCEE1C19F}">
      <dsp:nvSpPr>
        <dsp:cNvPr id="0" name=""/>
        <dsp:cNvSpPr/>
      </dsp:nvSpPr>
      <dsp:spPr>
        <a:xfrm>
          <a:off x="861331" y="0"/>
          <a:ext cx="9761759" cy="559031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A158A-12F3-4CEF-A4C2-9B0105575847}">
      <dsp:nvSpPr>
        <dsp:cNvPr id="0" name=""/>
        <dsp:cNvSpPr/>
      </dsp:nvSpPr>
      <dsp:spPr>
        <a:xfrm>
          <a:off x="389169" y="1677094"/>
          <a:ext cx="3445326" cy="2236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>
              <a:latin typeface="Calibri Light"/>
              <a:ea typeface="Verdana"/>
              <a:cs typeface="Calibri Light"/>
            </a:rPr>
            <a:t>1 - Design different size multipath network topologies with multiple paths from one switch to another using Mininet environment.</a:t>
          </a:r>
          <a:endParaRPr lang="en-US" sz="1900" b="0" kern="1200">
            <a:latin typeface="Calibri Light"/>
            <a:ea typeface="Verdana"/>
            <a:cs typeface="Calibri Light"/>
          </a:endParaRPr>
        </a:p>
      </dsp:txBody>
      <dsp:txXfrm>
        <a:off x="498328" y="1786253"/>
        <a:ext cx="3227008" cy="2017808"/>
      </dsp:txXfrm>
    </dsp:sp>
    <dsp:sp modelId="{645892B1-8F54-4CD0-8182-59D152678729}">
      <dsp:nvSpPr>
        <dsp:cNvPr id="0" name=""/>
        <dsp:cNvSpPr/>
      </dsp:nvSpPr>
      <dsp:spPr>
        <a:xfrm>
          <a:off x="4019548" y="1677094"/>
          <a:ext cx="3445326" cy="2236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latin typeface="Calibri Light"/>
              <a:ea typeface="Verdana"/>
              <a:cs typeface="Calibri Light"/>
            </a:rPr>
            <a:t>2 - Measure the traffic on the links in real time by using OpenFlow functions</a:t>
          </a:r>
          <a:endParaRPr lang="en-US" sz="1900" kern="1200">
            <a:latin typeface="Calibri Light"/>
            <a:ea typeface="Verdana"/>
            <a:cs typeface="Calibri Ligh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err="1">
              <a:latin typeface="Calibri Light"/>
              <a:ea typeface="Verdana"/>
              <a:cs typeface="Calibri Light"/>
            </a:rPr>
            <a:t>OFPPortStatsRequest</a:t>
          </a:r>
          <a:endParaRPr lang="en-US" sz="1500" kern="1200">
            <a:latin typeface="Calibri Light"/>
            <a:ea typeface="Verdana"/>
            <a:cs typeface="Calibri Ligh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err="1">
              <a:latin typeface="Calibri Light"/>
              <a:ea typeface="Verdana"/>
              <a:cs typeface="Calibri Light"/>
            </a:rPr>
            <a:t>EventOFPPortStatsReply</a:t>
          </a:r>
          <a:endParaRPr lang="en-US" sz="1500" kern="1200">
            <a:latin typeface="Calibri Light"/>
            <a:ea typeface="Verdana"/>
            <a:cs typeface="Calibri Light"/>
          </a:endParaRPr>
        </a:p>
      </dsp:txBody>
      <dsp:txXfrm>
        <a:off x="4128707" y="1786253"/>
        <a:ext cx="3227008" cy="2017808"/>
      </dsp:txXfrm>
    </dsp:sp>
    <dsp:sp modelId="{C02FF343-EA95-4E38-A458-AF0AED2EFB01}">
      <dsp:nvSpPr>
        <dsp:cNvPr id="0" name=""/>
        <dsp:cNvSpPr/>
      </dsp:nvSpPr>
      <dsp:spPr>
        <a:xfrm>
          <a:off x="7649926" y="1677094"/>
          <a:ext cx="3445326" cy="2236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latin typeface="Calibri Light"/>
              <a:ea typeface="Verdana"/>
              <a:cs typeface="Calibri Light"/>
            </a:rPr>
            <a:t>3 - Implement a load balancing algorithm to balance the traffic through the links by their usage as weight</a:t>
          </a:r>
          <a:endParaRPr lang="en-US" sz="1900" kern="1200">
            <a:latin typeface="Calibri Light"/>
            <a:ea typeface="Verdana"/>
            <a:cs typeface="Calibri Ligh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1" i="1" kern="1200" err="1">
              <a:latin typeface="Calibri Light"/>
              <a:ea typeface="Verdana"/>
              <a:cs typeface="Calibri Light"/>
            </a:rPr>
            <a:t>NetworX</a:t>
          </a:r>
          <a:r>
            <a:rPr lang="en-GB" sz="1500" b="1" i="1" kern="1200">
              <a:latin typeface="Calibri Light"/>
              <a:ea typeface="Verdana"/>
              <a:cs typeface="Calibri Light"/>
            </a:rPr>
            <a:t> </a:t>
          </a:r>
          <a:r>
            <a:rPr lang="en-GB" sz="1500" kern="1200">
              <a:latin typeface="Calibri Light"/>
              <a:ea typeface="Verdana"/>
              <a:cs typeface="Calibri Light"/>
            </a:rPr>
            <a:t>library, in particular, </a:t>
          </a:r>
          <a:r>
            <a:rPr lang="en-GB" sz="1500" b="1" i="1" kern="1200" err="1">
              <a:latin typeface="Calibri Light"/>
              <a:ea typeface="Verdana"/>
              <a:cs typeface="Calibri Light"/>
            </a:rPr>
            <a:t>dijkstra_path</a:t>
          </a:r>
          <a:r>
            <a:rPr lang="en-GB" sz="1500" kern="1200">
              <a:latin typeface="Calibri Light"/>
              <a:ea typeface="Verdana"/>
              <a:cs typeface="Calibri Light"/>
            </a:rPr>
            <a:t> returning the shortest weighted path</a:t>
          </a:r>
          <a:endParaRPr lang="en-US" sz="1500" kern="1200">
            <a:latin typeface="Calibri Light"/>
            <a:ea typeface="Verdana"/>
            <a:cs typeface="Calibri Light"/>
          </a:endParaRPr>
        </a:p>
      </dsp:txBody>
      <dsp:txXfrm>
        <a:off x="7759085" y="1786253"/>
        <a:ext cx="3227008" cy="20178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43595-02A8-4022-B11D-23A9E3574329}">
      <dsp:nvSpPr>
        <dsp:cNvPr id="0" name=""/>
        <dsp:cNvSpPr/>
      </dsp:nvSpPr>
      <dsp:spPr>
        <a:xfrm>
          <a:off x="865784" y="0"/>
          <a:ext cx="9812229" cy="526904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49A40-C512-40FC-85A6-496DE6E8CB39}">
      <dsp:nvSpPr>
        <dsp:cNvPr id="0" name=""/>
        <dsp:cNvSpPr/>
      </dsp:nvSpPr>
      <dsp:spPr>
        <a:xfrm>
          <a:off x="391181" y="1580711"/>
          <a:ext cx="3463139" cy="21076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 Light"/>
              <a:ea typeface="Verdana"/>
              <a:cs typeface="Calibri"/>
            </a:rPr>
            <a:t>4 - Test the algorithm using two different traffic generators</a:t>
          </a:r>
          <a:endParaRPr lang="en-US" sz="2200" kern="1200">
            <a:latin typeface="Calibri Light"/>
            <a:ea typeface="Verdana"/>
            <a:cs typeface="Calibri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latin typeface="Calibri Light"/>
              <a:ea typeface="Verdana"/>
              <a:cs typeface="Calibri"/>
            </a:rPr>
            <a:t>D-</a:t>
          </a:r>
          <a:r>
            <a:rPr lang="en-GB" sz="1700" kern="1200" err="1">
              <a:latin typeface="Calibri Light"/>
              <a:ea typeface="Verdana"/>
              <a:cs typeface="Calibri"/>
            </a:rPr>
            <a:t>itg</a:t>
          </a:r>
          <a:endParaRPr lang="en-GB" sz="1700" kern="1200">
            <a:latin typeface="Calibri Light"/>
            <a:ea typeface="Verdana"/>
            <a:cs typeface="Calibri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>
              <a:latin typeface="Calibri Light"/>
              <a:ea typeface="Verdana"/>
              <a:cs typeface="Calibri"/>
            </a:rPr>
            <a:t>Iperf3</a:t>
          </a:r>
          <a:endParaRPr lang="en-US" sz="1700" kern="1200">
            <a:latin typeface="Calibri Light"/>
            <a:ea typeface="Verdana"/>
            <a:cs typeface="Calibri"/>
          </a:endParaRPr>
        </a:p>
      </dsp:txBody>
      <dsp:txXfrm>
        <a:off x="494066" y="1683596"/>
        <a:ext cx="3257369" cy="1901846"/>
      </dsp:txXfrm>
    </dsp:sp>
    <dsp:sp modelId="{EB568646-21BD-421A-AF09-A1860B7BF316}">
      <dsp:nvSpPr>
        <dsp:cNvPr id="0" name=""/>
        <dsp:cNvSpPr/>
      </dsp:nvSpPr>
      <dsp:spPr>
        <a:xfrm>
          <a:off x="4040329" y="1580711"/>
          <a:ext cx="3463139" cy="21076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 Light"/>
              <a:ea typeface="Verdana"/>
              <a:cs typeface="Calibri"/>
            </a:rPr>
            <a:t>5 - Display the results by plotting a graph that shows the decrease of the total load in the network with the load balancer</a:t>
          </a:r>
        </a:p>
      </dsp:txBody>
      <dsp:txXfrm>
        <a:off x="4143214" y="1683596"/>
        <a:ext cx="3257369" cy="1901846"/>
      </dsp:txXfrm>
    </dsp:sp>
    <dsp:sp modelId="{4B575E20-0640-445E-9675-597356E718B3}">
      <dsp:nvSpPr>
        <dsp:cNvPr id="0" name=""/>
        <dsp:cNvSpPr/>
      </dsp:nvSpPr>
      <dsp:spPr>
        <a:xfrm>
          <a:off x="7689477" y="1580711"/>
          <a:ext cx="3463139" cy="21076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Calibri Light"/>
              <a:ea typeface="Verdana"/>
              <a:cs typeface="Calibri"/>
            </a:rPr>
            <a:t>6 - Implement the algorithm into the BONSAI SDN testbed</a:t>
          </a:r>
          <a:endParaRPr lang="it-IT" sz="2200" kern="1200">
            <a:latin typeface="Calibri Light"/>
            <a:ea typeface="Verdana"/>
          </a:endParaRPr>
        </a:p>
      </dsp:txBody>
      <dsp:txXfrm>
        <a:off x="7792362" y="1683596"/>
        <a:ext cx="3257369" cy="1901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86F52-D85F-40E8-8C43-25746174B169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ADD03-69B5-4F68-A0D9-2A8344462A7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310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BB85D-A1E7-4A94-9168-1D83B6664F22}" type="datetimeFigureOut">
              <a:rPr lang="en-GB" smtClean="0"/>
              <a:t>08/09/2023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F354F-5AB9-4BA6-A5FC-270FFC4326E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30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13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473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20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3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380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D+E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74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0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362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609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92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7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63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34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801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88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BF354F-5AB9-4BA6-A5FC-270FFC4326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06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621114"/>
            <a:ext cx="9144000" cy="1657782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063844"/>
            <a:ext cx="9144000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cxnSp>
        <p:nvCxnSpPr>
          <p:cNvPr id="7" name="Straight Connector 9"/>
          <p:cNvCxnSpPr/>
          <p:nvPr userDrawn="1"/>
        </p:nvCxnSpPr>
        <p:spPr>
          <a:xfrm flipV="1">
            <a:off x="1117093" y="3623086"/>
            <a:ext cx="1005839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isultati immagini per polimi 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56" b="78000" l="22917" r="78472">
                        <a14:foregroundMark x1="36806" y1="36889" x2="36806" y2="36889"/>
                        <a14:foregroundMark x1="40278" y1="37556" x2="40278" y2="37556"/>
                        <a14:foregroundMark x1="45139" y1="34667" x2="45139" y2="34667"/>
                        <a14:foregroundMark x1="44907" y1="37111" x2="44907" y2="37111"/>
                        <a14:foregroundMark x1="55556" y1="33111" x2="55556" y2="33111"/>
                        <a14:foregroundMark x1="56019" y1="34889" x2="56019" y2="34889"/>
                        <a14:foregroundMark x1="57639" y1="44667" x2="57639" y2="44667"/>
                        <a14:foregroundMark x1="59491" y1="44889" x2="59491" y2="44889"/>
                        <a14:foregroundMark x1="48148" y1="43111" x2="48148" y2="43111"/>
                        <a14:foregroundMark x1="49306" y1="42000" x2="49306" y2="42000"/>
                        <a14:foregroundMark x1="43750" y1="42444" x2="43750" y2="42444"/>
                        <a14:foregroundMark x1="48148" y1="48889" x2="48148" y2="48889"/>
                        <a14:foregroundMark x1="40972" y1="54222" x2="40972" y2="54222"/>
                        <a14:foregroundMark x1="34259" y1="62222" x2="34259" y2="62222"/>
                        <a14:foregroundMark x1="40046" y1="64889" x2="40046" y2="64889"/>
                        <a14:foregroundMark x1="53241" y1="58000" x2="53241" y2="58000"/>
                        <a14:foregroundMark x1="57407" y1="56000" x2="57407" y2="56000"/>
                        <a14:foregroundMark x1="63426" y1="58000" x2="63426" y2="58000"/>
                        <a14:foregroundMark x1="53472" y1="64889" x2="53472" y2="64889"/>
                        <a14:foregroundMark x1="53704" y1="66444" x2="53704" y2="6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34" t="22938" r="20651" b="22112"/>
          <a:stretch/>
        </p:blipFill>
        <p:spPr bwMode="auto">
          <a:xfrm>
            <a:off x="110837" y="39947"/>
            <a:ext cx="1524234" cy="15302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ottotitolo 2"/>
          <p:cNvSpPr txBox="1">
            <a:spLocks/>
          </p:cNvSpPr>
          <p:nvPr userDrawn="1"/>
        </p:nvSpPr>
        <p:spPr>
          <a:xfrm>
            <a:off x="1579536" y="393248"/>
            <a:ext cx="7509046" cy="7227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Dipartimento di Elettronica, Informazione e Bioingegneria Politecnico Di Milano</a:t>
            </a:r>
          </a:p>
        </p:txBody>
      </p:sp>
    </p:spTree>
    <p:extLst>
      <p:ext uri="{BB962C8B-B14F-4D97-AF65-F5344CB8AC3E}">
        <p14:creationId xmlns:p14="http://schemas.microsoft.com/office/powerpoint/2010/main" val="237978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14/02/2020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sebastian.troia@polimi.it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0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14/02/2020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sebastian.troia@polimi.it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972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14/02/2020</a:t>
            </a:r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sebastian.troia@polimi.it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520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14/02/2020</a:t>
            </a:r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sebastian.troia@polimi.it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56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621114"/>
            <a:ext cx="9144000" cy="1657782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063844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cxnSp>
        <p:nvCxnSpPr>
          <p:cNvPr id="7" name="Straight Connector 9"/>
          <p:cNvCxnSpPr/>
          <p:nvPr userDrawn="1"/>
        </p:nvCxnSpPr>
        <p:spPr>
          <a:xfrm flipV="1">
            <a:off x="1117093" y="3623086"/>
            <a:ext cx="1005839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data 3"/>
          <p:cNvSpPr>
            <a:spLocks noGrp="1"/>
          </p:cNvSpPr>
          <p:nvPr>
            <p:ph type="dt" sz="half" idx="10"/>
          </p:nvPr>
        </p:nvSpPr>
        <p:spPr>
          <a:xfrm>
            <a:off x="424873" y="6558664"/>
            <a:ext cx="2743200" cy="25477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it-IT"/>
              <a:t>14/02/2020</a:t>
            </a:r>
            <a:endParaRPr lang="en-GB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038600" y="6557319"/>
            <a:ext cx="4114800" cy="25477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sebastian.troia@polimi.it</a:t>
            </a:r>
          </a:p>
        </p:txBody>
      </p:sp>
      <p:sp>
        <p:nvSpPr>
          <p:cNvPr id="10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005454" y="6557318"/>
            <a:ext cx="2743200" cy="25477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3B2DD7BE-1B05-4257-A77F-C27ADF98C61C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45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64231" y="871431"/>
            <a:ext cx="11484423" cy="5590315"/>
          </a:xfrm>
        </p:spPr>
        <p:txBody>
          <a:bodyPr>
            <a:no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400"/>
            </a:lvl1pPr>
            <a:lvl2pPr>
              <a:defRPr sz="20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714500" indent="-342900">
              <a:buFont typeface="Wingdings" panose="05000000000000000000" pitchFamily="2" charset="2"/>
              <a:buChar char="Ø"/>
              <a:defRPr sz="1600"/>
            </a:lvl4pPr>
            <a:lvl5pPr marL="2057400" indent="-228600">
              <a:buFont typeface="Wingdings" panose="05000000000000000000" pitchFamily="2" charset="2"/>
              <a:buChar char="ü"/>
              <a:defRPr sz="1600"/>
            </a:lvl5pPr>
          </a:lstStyle>
          <a:p>
            <a:pPr lvl="0"/>
            <a:r>
              <a:rPr lang="en-US" noProof="0" err="1"/>
              <a:t>Modifica</a:t>
            </a:r>
            <a:r>
              <a:rPr lang="en-US" noProof="0"/>
              <a:t> </a:t>
            </a:r>
            <a:r>
              <a:rPr lang="en-US" noProof="0" err="1"/>
              <a:t>gli</a:t>
            </a:r>
            <a:r>
              <a:rPr lang="en-US" noProof="0"/>
              <a:t> </a:t>
            </a:r>
            <a:r>
              <a:rPr lang="en-US" noProof="0" err="1"/>
              <a:t>stili</a:t>
            </a:r>
            <a:r>
              <a:rPr lang="en-US" noProof="0"/>
              <a:t> del </a:t>
            </a:r>
            <a:r>
              <a:rPr lang="en-US" noProof="0" err="1"/>
              <a:t>testo</a:t>
            </a:r>
            <a:r>
              <a:rPr lang="en-US" noProof="0"/>
              <a:t>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  <a:p>
            <a:pPr lvl="1"/>
            <a:r>
              <a:rPr lang="en-US" noProof="0"/>
              <a:t>Secondo </a:t>
            </a:r>
            <a:r>
              <a:rPr lang="en-US" noProof="0" err="1"/>
              <a:t>livello</a:t>
            </a:r>
            <a:endParaRPr lang="en-US" noProof="0"/>
          </a:p>
          <a:p>
            <a:pPr lvl="2"/>
            <a:r>
              <a:rPr lang="en-US" noProof="0" err="1"/>
              <a:t>Terzo</a:t>
            </a:r>
            <a:r>
              <a:rPr lang="en-US" noProof="0"/>
              <a:t> </a:t>
            </a:r>
            <a:r>
              <a:rPr lang="en-US" noProof="0" err="1"/>
              <a:t>livello</a:t>
            </a:r>
            <a:endParaRPr lang="en-US" noProof="0"/>
          </a:p>
          <a:p>
            <a:pPr lvl="3"/>
            <a:r>
              <a:rPr lang="en-US" noProof="0"/>
              <a:t>Quarto </a:t>
            </a:r>
            <a:r>
              <a:rPr lang="en-US" noProof="0" err="1"/>
              <a:t>livello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livello</a:t>
            </a:r>
            <a:endParaRPr lang="en-US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24873" y="6558664"/>
            <a:ext cx="2743200" cy="254774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it-IT"/>
              <a:t>14/02/2020</a:t>
            </a:r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038600" y="6557319"/>
            <a:ext cx="4114800" cy="254774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sebastian.troia@polimi.it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005454" y="6557318"/>
            <a:ext cx="2743200" cy="254774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3B2DD7BE-1B05-4257-A77F-C27ADF98C61C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7" name="Rettangolo 6"/>
          <p:cNvSpPr/>
          <p:nvPr userDrawn="1"/>
        </p:nvSpPr>
        <p:spPr>
          <a:xfrm>
            <a:off x="0" y="0"/>
            <a:ext cx="12192000" cy="72984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64231" y="87283"/>
            <a:ext cx="11002982" cy="589367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Fare </a:t>
            </a:r>
            <a:r>
              <a:rPr lang="en-US" noProof="0" err="1"/>
              <a:t>clic</a:t>
            </a:r>
            <a:r>
              <a:rPr lang="en-US" noProof="0"/>
              <a:t> per </a:t>
            </a:r>
            <a:r>
              <a:rPr lang="en-US" noProof="0" err="1"/>
              <a:t>modificare</a:t>
            </a:r>
            <a:r>
              <a:rPr lang="en-US" noProof="0"/>
              <a:t> lo stile del </a:t>
            </a:r>
            <a:r>
              <a:rPr lang="en-US" noProof="0" err="1"/>
              <a:t>titolo</a:t>
            </a:r>
            <a:endParaRPr lang="en-US" noProof="0"/>
          </a:p>
        </p:txBody>
      </p:sp>
      <p:pic>
        <p:nvPicPr>
          <p:cNvPr id="8" name="Picture 4" descr="Risultati immagini per polimi logo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56" b="78000" l="22917" r="78472">
                        <a14:foregroundMark x1="36806" y1="36889" x2="36806" y2="36889"/>
                        <a14:foregroundMark x1="40278" y1="37556" x2="40278" y2="37556"/>
                        <a14:foregroundMark x1="45139" y1="34667" x2="45139" y2="34667"/>
                        <a14:foregroundMark x1="44907" y1="37111" x2="44907" y2="37111"/>
                        <a14:foregroundMark x1="55556" y1="33111" x2="55556" y2="33111"/>
                        <a14:foregroundMark x1="56019" y1="34889" x2="56019" y2="34889"/>
                        <a14:foregroundMark x1="57639" y1="44667" x2="57639" y2="44667"/>
                        <a14:foregroundMark x1="59491" y1="44889" x2="59491" y2="44889"/>
                        <a14:foregroundMark x1="48148" y1="43111" x2="48148" y2="43111"/>
                        <a14:foregroundMark x1="49306" y1="42000" x2="49306" y2="42000"/>
                        <a14:foregroundMark x1="43750" y1="42444" x2="43750" y2="42444"/>
                        <a14:foregroundMark x1="48148" y1="48889" x2="48148" y2="48889"/>
                        <a14:foregroundMark x1="40972" y1="54222" x2="40972" y2="54222"/>
                        <a14:foregroundMark x1="34259" y1="62222" x2="34259" y2="62222"/>
                        <a14:foregroundMark x1="40046" y1="64889" x2="40046" y2="64889"/>
                        <a14:foregroundMark x1="53241" y1="58000" x2="53241" y2="58000"/>
                        <a14:foregroundMark x1="57407" y1="56000" x2="57407" y2="56000"/>
                        <a14:foregroundMark x1="63426" y1="58000" x2="63426" y2="58000"/>
                        <a14:foregroundMark x1="53472" y1="64889" x2="53472" y2="64889"/>
                        <a14:foregroundMark x1="53704" y1="66444" x2="53704" y2="6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34" t="22938" r="20651" b="22112"/>
          <a:stretch/>
        </p:blipFill>
        <p:spPr bwMode="auto">
          <a:xfrm>
            <a:off x="11527588" y="81470"/>
            <a:ext cx="564679" cy="5669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 userDrawn="1"/>
        </p:nvSpPr>
        <p:spPr>
          <a:xfrm>
            <a:off x="0" y="6520468"/>
            <a:ext cx="12192000" cy="4571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951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038600" y="6557319"/>
            <a:ext cx="4114800" cy="254774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sebastian.troia@polimi.it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005454" y="6557318"/>
            <a:ext cx="2743200" cy="254774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3B2DD7BE-1B05-4257-A77F-C27ADF98C61C}" type="slidenum">
              <a:rPr lang="en-GB" smtClean="0"/>
              <a:pPr/>
              <a:t>‹N›</a:t>
            </a:fld>
            <a:endParaRPr lang="en-GB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424873" y="6558664"/>
            <a:ext cx="2743200" cy="254774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it-IT"/>
              <a:t>14/02/2020</a:t>
            </a:r>
            <a:endParaRPr lang="en-GB"/>
          </a:p>
        </p:txBody>
      </p:sp>
      <p:sp>
        <p:nvSpPr>
          <p:cNvPr id="10" name="Rettangolo 9"/>
          <p:cNvSpPr/>
          <p:nvPr userDrawn="1"/>
        </p:nvSpPr>
        <p:spPr>
          <a:xfrm>
            <a:off x="0" y="6520468"/>
            <a:ext cx="12192000" cy="4571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/>
          <p:cNvSpPr/>
          <p:nvPr userDrawn="1"/>
        </p:nvSpPr>
        <p:spPr>
          <a:xfrm>
            <a:off x="0" y="0"/>
            <a:ext cx="12192000" cy="72984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/>
          </a:p>
        </p:txBody>
      </p:sp>
      <p:sp>
        <p:nvSpPr>
          <p:cNvPr id="16" name="Titolo 1"/>
          <p:cNvSpPr>
            <a:spLocks noGrp="1"/>
          </p:cNvSpPr>
          <p:nvPr>
            <p:ph type="title"/>
          </p:nvPr>
        </p:nvSpPr>
        <p:spPr>
          <a:xfrm>
            <a:off x="424872" y="87283"/>
            <a:ext cx="11002982" cy="589367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Fare </a:t>
            </a:r>
            <a:r>
              <a:rPr lang="en-US" noProof="0" err="1"/>
              <a:t>clic</a:t>
            </a:r>
            <a:r>
              <a:rPr lang="en-US" noProof="0"/>
              <a:t> per </a:t>
            </a:r>
            <a:r>
              <a:rPr lang="en-US" noProof="0" err="1"/>
              <a:t>modificare</a:t>
            </a:r>
            <a:r>
              <a:rPr lang="en-US" noProof="0"/>
              <a:t> lo stile del </a:t>
            </a:r>
            <a:r>
              <a:rPr lang="en-US" noProof="0" err="1"/>
              <a:t>titolo</a:t>
            </a:r>
            <a:endParaRPr lang="en-US" noProof="0"/>
          </a:p>
        </p:txBody>
      </p:sp>
      <p:pic>
        <p:nvPicPr>
          <p:cNvPr id="17" name="Picture 4" descr="Risultati immagini per polimi logo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56" b="78000" l="22917" r="78472">
                        <a14:foregroundMark x1="36806" y1="36889" x2="36806" y2="36889"/>
                        <a14:foregroundMark x1="40278" y1="37556" x2="40278" y2="37556"/>
                        <a14:foregroundMark x1="45139" y1="34667" x2="45139" y2="34667"/>
                        <a14:foregroundMark x1="44907" y1="37111" x2="44907" y2="37111"/>
                        <a14:foregroundMark x1="55556" y1="33111" x2="55556" y2="33111"/>
                        <a14:foregroundMark x1="56019" y1="34889" x2="56019" y2="34889"/>
                        <a14:foregroundMark x1="57639" y1="44667" x2="57639" y2="44667"/>
                        <a14:foregroundMark x1="59491" y1="44889" x2="59491" y2="44889"/>
                        <a14:foregroundMark x1="48148" y1="43111" x2="48148" y2="43111"/>
                        <a14:foregroundMark x1="49306" y1="42000" x2="49306" y2="42000"/>
                        <a14:foregroundMark x1="43750" y1="42444" x2="43750" y2="42444"/>
                        <a14:foregroundMark x1="48148" y1="48889" x2="48148" y2="48889"/>
                        <a14:foregroundMark x1="40972" y1="54222" x2="40972" y2="54222"/>
                        <a14:foregroundMark x1="34259" y1="62222" x2="34259" y2="62222"/>
                        <a14:foregroundMark x1="40046" y1="64889" x2="40046" y2="64889"/>
                        <a14:foregroundMark x1="53241" y1="58000" x2="53241" y2="58000"/>
                        <a14:foregroundMark x1="57407" y1="56000" x2="57407" y2="56000"/>
                        <a14:foregroundMark x1="63426" y1="58000" x2="63426" y2="58000"/>
                        <a14:foregroundMark x1="53472" y1="64889" x2="53472" y2="64889"/>
                        <a14:foregroundMark x1="53704" y1="66444" x2="53704" y2="6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34" t="22938" r="20651" b="22112"/>
          <a:stretch/>
        </p:blipFill>
        <p:spPr bwMode="auto">
          <a:xfrm>
            <a:off x="11527588" y="81470"/>
            <a:ext cx="564679" cy="5669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egnaposto contenuto 2"/>
          <p:cNvSpPr>
            <a:spLocks noGrp="1"/>
          </p:cNvSpPr>
          <p:nvPr>
            <p:ph idx="1"/>
          </p:nvPr>
        </p:nvSpPr>
        <p:spPr>
          <a:xfrm>
            <a:off x="424872" y="848682"/>
            <a:ext cx="11323782" cy="5590315"/>
          </a:xfrm>
        </p:spPr>
        <p:txBody>
          <a:bodyPr>
            <a:no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400"/>
            </a:lvl1pPr>
            <a:lvl2pPr>
              <a:defRPr sz="20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714500" indent="-342900">
              <a:buFont typeface="Wingdings" panose="05000000000000000000" pitchFamily="2" charset="2"/>
              <a:buChar char="Ø"/>
              <a:defRPr sz="1600"/>
            </a:lvl4pPr>
            <a:lvl5pPr marL="2057400" indent="-228600">
              <a:buFont typeface="Wingdings" panose="05000000000000000000" pitchFamily="2" charset="2"/>
              <a:buChar char="ü"/>
              <a:defRPr sz="1600"/>
            </a:lvl5pPr>
          </a:lstStyle>
          <a:p>
            <a:pPr lvl="0"/>
            <a:r>
              <a:rPr lang="en-US" noProof="0" err="1"/>
              <a:t>Modifica</a:t>
            </a:r>
            <a:r>
              <a:rPr lang="en-US" noProof="0"/>
              <a:t> </a:t>
            </a:r>
            <a:r>
              <a:rPr lang="en-US" noProof="0" err="1"/>
              <a:t>gli</a:t>
            </a:r>
            <a:r>
              <a:rPr lang="en-US" noProof="0"/>
              <a:t> </a:t>
            </a:r>
            <a:r>
              <a:rPr lang="en-US" noProof="0" err="1"/>
              <a:t>stili</a:t>
            </a:r>
            <a:r>
              <a:rPr lang="en-US" noProof="0"/>
              <a:t> del </a:t>
            </a:r>
            <a:r>
              <a:rPr lang="en-US" noProof="0" err="1"/>
              <a:t>testo</a:t>
            </a:r>
            <a:r>
              <a:rPr lang="en-US" noProof="0"/>
              <a:t>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  <a:p>
            <a:pPr lvl="1"/>
            <a:r>
              <a:rPr lang="en-US" noProof="0"/>
              <a:t>Secondo </a:t>
            </a:r>
            <a:r>
              <a:rPr lang="en-US" noProof="0" err="1"/>
              <a:t>livello</a:t>
            </a:r>
            <a:endParaRPr lang="en-US" noProof="0"/>
          </a:p>
          <a:p>
            <a:pPr lvl="2"/>
            <a:r>
              <a:rPr lang="en-US" noProof="0" err="1"/>
              <a:t>Terzo</a:t>
            </a:r>
            <a:r>
              <a:rPr lang="en-US" noProof="0"/>
              <a:t> </a:t>
            </a:r>
            <a:r>
              <a:rPr lang="en-US" noProof="0" err="1"/>
              <a:t>livello</a:t>
            </a:r>
            <a:endParaRPr lang="en-US" noProof="0"/>
          </a:p>
          <a:p>
            <a:pPr lvl="3"/>
            <a:r>
              <a:rPr lang="en-US" noProof="0"/>
              <a:t>Quarto </a:t>
            </a:r>
            <a:r>
              <a:rPr lang="en-US" noProof="0" err="1"/>
              <a:t>livello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livello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9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14/02/2020</a:t>
            </a:r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sebastian.troia@polimi.it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05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14/02/2020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sebastian.troia@polimi.it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86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14/02/2020</a:t>
            </a:r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sebastian.troia@polimi.it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24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14/02/2020</a:t>
            </a:r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sebastian.troia@polimi.it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964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14/02/2020</a:t>
            </a:r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sebastian.troia@polimi.it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1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/>
              <a:t>Terzo livello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it-IT"/>
              <a:t>Quarto livello</a:t>
            </a:r>
          </a:p>
          <a:p>
            <a:pPr lvl="4">
              <a:buFont typeface="Wingdings" panose="05000000000000000000" pitchFamily="2" charset="2"/>
              <a:buChar char="ü"/>
            </a:pPr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14/02/2020</a:t>
            </a:r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sebastian.troia@polimi.it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DD7BE-1B05-4257-A77F-C27ADF98C6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02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0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6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4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mojipedia.org/check-mark" TargetMode="External"/><Relationship Id="rId5" Type="http://schemas.openxmlformats.org/officeDocument/2006/relationships/hyperlink" Target="https://emojipedia.org/cross-mark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0643" y="3827283"/>
            <a:ext cx="10030120" cy="27722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u="sng"/>
              <a:t>Name of the project</a:t>
            </a:r>
            <a:r>
              <a:rPr lang="en-GB"/>
              <a:t>: SDN Load Balancing</a:t>
            </a:r>
            <a:endParaRPr lang="en-GB" u="sng">
              <a:cs typeface="Calibri"/>
            </a:endParaRPr>
          </a:p>
          <a:p>
            <a:r>
              <a:rPr lang="en-GB" u="sng"/>
              <a:t>Group Name</a:t>
            </a:r>
            <a:r>
              <a:rPr lang="en-GB"/>
              <a:t>: BGG</a:t>
            </a:r>
            <a:endParaRPr lang="en-GB">
              <a:cs typeface="Calibri"/>
            </a:endParaRPr>
          </a:p>
          <a:p>
            <a:r>
              <a:rPr lang="en-GB" sz="1800" u="sng"/>
              <a:t>Presenters</a:t>
            </a:r>
            <a:r>
              <a:rPr lang="en-GB" sz="1800"/>
              <a:t>: </a:t>
            </a:r>
            <a:br>
              <a:rPr lang="en-GB" sz="1800"/>
            </a:br>
            <a:r>
              <a:rPr lang="en-GB" sz="1800"/>
              <a:t>Enrico Gregorini, Mattia Bevilacqua, Daniele </a:t>
            </a:r>
            <a:r>
              <a:rPr lang="en-GB" sz="1800" err="1"/>
              <a:t>Gjeka</a:t>
            </a:r>
            <a:endParaRPr lang="en-GB" sz="1800">
              <a:cs typeface="Calibri" panose="020F0502020204030204"/>
            </a:endParaRPr>
          </a:p>
          <a:p>
            <a:r>
              <a:rPr lang="en-GB" sz="1600" u="sng"/>
              <a:t>Academic Year</a:t>
            </a:r>
            <a:r>
              <a:rPr lang="en-GB" sz="1600"/>
              <a:t>:</a:t>
            </a:r>
            <a:br>
              <a:rPr lang="en-GB" sz="1600"/>
            </a:br>
            <a:r>
              <a:rPr lang="en-GB" sz="1600"/>
              <a:t>2022/2023</a:t>
            </a:r>
            <a:endParaRPr lang="en-GB" sz="1600">
              <a:cs typeface="Calibri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1524000" y="1734031"/>
            <a:ext cx="9144000" cy="1851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4400" b="1">
                <a:cs typeface="Calibri Light"/>
              </a:rPr>
              <a:t>Network Automation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4000" b="1">
                <a:cs typeface="Calibri Light"/>
              </a:rPr>
              <a:t>SDN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164717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4"/>
    </mc:Choice>
    <mc:Fallback xmlns="">
      <p:transition spd="slow" advTm="634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  <a:latin typeface="Calibri Light"/>
                <a:cs typeface="Calibri Light"/>
              </a:rPr>
              <a:t>Results – d-</a:t>
            </a:r>
            <a:r>
              <a:rPr lang="en-GB" err="1">
                <a:solidFill>
                  <a:srgbClr val="FFFFFF"/>
                </a:solidFill>
                <a:latin typeface="Calibri Light"/>
                <a:cs typeface="Calibri Light"/>
              </a:rPr>
              <a:t>itg</a:t>
            </a:r>
          </a:p>
        </p:txBody>
      </p:sp>
      <p:pic>
        <p:nvPicPr>
          <p:cNvPr id="2" name="Segnaposto contenuto 1" descr="Immagine che contiene diagramma, linea, testo, mappa&#10;&#10;Descrizione generata automaticamente">
            <a:extLst>
              <a:ext uri="{FF2B5EF4-FFF2-40B4-BE49-F238E27FC236}">
                <a16:creationId xmlns:a16="http://schemas.microsoft.com/office/drawing/2014/main" id="{DF7C0FE4-24E9-EB2D-CE89-324CEE62E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946" t="11348" r="9566" b="6028"/>
          <a:stretch/>
        </p:blipFill>
        <p:spPr>
          <a:xfrm>
            <a:off x="89556" y="881327"/>
            <a:ext cx="5508711" cy="2798068"/>
          </a:xfrm>
        </p:spPr>
      </p:pic>
      <p:pic>
        <p:nvPicPr>
          <p:cNvPr id="3" name="Immagine 2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B48CF87B-E3B6-84BC-AABF-2E358A13A9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6" t="10765" r="9666" b="5742"/>
          <a:stretch/>
        </p:blipFill>
        <p:spPr>
          <a:xfrm>
            <a:off x="3418113" y="3732811"/>
            <a:ext cx="5345506" cy="2756079"/>
          </a:xfrm>
          <a:prstGeom prst="rect">
            <a:avLst/>
          </a:prstGeom>
        </p:spPr>
      </p:pic>
      <p:pic>
        <p:nvPicPr>
          <p:cNvPr id="7" name="Immagine 6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D014AC53-50E4-5075-7865-4E5761D63F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73" t="11085" r="9688" b="5774"/>
          <a:stretch/>
        </p:blipFill>
        <p:spPr>
          <a:xfrm>
            <a:off x="6545283" y="882733"/>
            <a:ext cx="5444467" cy="279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4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  <a:latin typeface="Calibri Light"/>
                <a:cs typeface="Calibri Light"/>
              </a:rPr>
              <a:t>Implementation - testbed</a:t>
            </a:r>
            <a:endParaRPr lang="it-IT"/>
          </a:p>
        </p:txBody>
      </p:sp>
      <p:pic>
        <p:nvPicPr>
          <p:cNvPr id="10" name="Segnaposto contenuto 9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4514F3AB-294C-A94A-A089-059EBBCC7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0521" y="802159"/>
            <a:ext cx="5462571" cy="5659587"/>
          </a:xfrm>
        </p:spPr>
      </p:pic>
    </p:spTree>
    <p:extLst>
      <p:ext uri="{BB962C8B-B14F-4D97-AF65-F5344CB8AC3E}">
        <p14:creationId xmlns:p14="http://schemas.microsoft.com/office/powerpoint/2010/main" val="174499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69" y="108544"/>
            <a:ext cx="4597747" cy="582983"/>
          </a:xfrm>
        </p:spPr>
        <p:txBody>
          <a:bodyPr anchor="b">
            <a:noAutofit/>
          </a:bodyPr>
          <a:lstStyle/>
          <a:p>
            <a:r>
              <a:rPr lang="en-GB" dirty="0">
                <a:solidFill>
                  <a:srgbClr val="FFFFFF"/>
                </a:solidFill>
                <a:latin typeface="Calibri Light"/>
                <a:cs typeface="Calibri Light"/>
              </a:rPr>
              <a:t>Experiments: testbed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CC670C6-4EFC-9428-03B8-3E449D38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4" y="1771476"/>
            <a:ext cx="5217678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cs typeface="Calibri"/>
              </a:rPr>
              <a:t>Testbed topology</a:t>
            </a:r>
            <a:endParaRPr lang="it-IT" dirty="0">
              <a:cs typeface="Calibri" panose="020F0502020204030204"/>
            </a:endParaRPr>
          </a:p>
          <a:p>
            <a:pPr marL="457200">
              <a:buFont typeface="Arial,Sans-Serif" panose="05000000000000000000" pitchFamily="2" charset="2"/>
              <a:buChar char="•"/>
            </a:pPr>
            <a:r>
              <a:rPr lang="en-GB" sz="2200" dirty="0">
                <a:cs typeface="Calibri"/>
              </a:rPr>
              <a:t>6 switches, 3 hosts, 9 100Mbps links</a:t>
            </a:r>
            <a:endParaRPr lang="en-US" sz="2200">
              <a:cs typeface="Calibri"/>
            </a:endParaRPr>
          </a:p>
          <a:p>
            <a:pPr marL="457200">
              <a:buFont typeface="Arial,Sans-Serif" panose="05000000000000000000" pitchFamily="2" charset="2"/>
              <a:buChar char="•"/>
            </a:pPr>
            <a:r>
              <a:rPr lang="en-GB" sz="2200" dirty="0">
                <a:cs typeface="Calibri"/>
              </a:rPr>
              <a:t>Iperf3: 2 client, 1 servers, simulation time: 70 s</a:t>
            </a:r>
            <a:endParaRPr lang="en-US" sz="2200">
              <a:cs typeface="Calibri"/>
            </a:endParaRPr>
          </a:p>
          <a:p>
            <a:pPr marL="457200">
              <a:buFont typeface="Arial,Sans-Serif" panose="05000000000000000000" pitchFamily="2" charset="2"/>
              <a:buChar char="•"/>
            </a:pPr>
            <a:r>
              <a:rPr lang="en-GB" sz="2200" dirty="0">
                <a:cs typeface="Calibri"/>
              </a:rPr>
              <a:t>Parameters: Monitoring interval = 2 [s], link utilization threshold = 70%</a:t>
            </a:r>
          </a:p>
          <a:p>
            <a:pPr marL="914400" lvl="1">
              <a:buFont typeface="Arial,Sans-Serif" panose="05000000000000000000" pitchFamily="2" charset="2"/>
              <a:buChar char="•"/>
            </a:pPr>
            <a:endParaRPr lang="en-GB">
              <a:cs typeface="Calibri"/>
            </a:endParaRPr>
          </a:p>
        </p:txBody>
      </p:sp>
      <p:pic>
        <p:nvPicPr>
          <p:cNvPr id="3" name="Immagine 2" descr="Immagine che contiene diagramma, linea, testo, schermata">
            <a:extLst>
              <a:ext uri="{FF2B5EF4-FFF2-40B4-BE49-F238E27FC236}">
                <a16:creationId xmlns:a16="http://schemas.microsoft.com/office/drawing/2014/main" id="{8EC88295-CE09-E0E6-8C72-E93D3C56A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9" r="208" b="2961"/>
          <a:stretch/>
        </p:blipFill>
        <p:spPr>
          <a:xfrm>
            <a:off x="6096001" y="1709306"/>
            <a:ext cx="5319062" cy="3364306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B2DD7BE-1B05-4257-A77F-C27ADF98C61C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750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  <a:latin typeface="Calibri Light"/>
                <a:cs typeface="Calibri Light"/>
              </a:rPr>
              <a:t>Results – testbed</a:t>
            </a:r>
          </a:p>
        </p:txBody>
      </p:sp>
      <p:pic>
        <p:nvPicPr>
          <p:cNvPr id="2" name="Segnaposto contenuto 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93AE269-1116-CCD7-63AA-31BC8461C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213" t="9021" r="8925" b="6334"/>
          <a:stretch/>
        </p:blipFill>
        <p:spPr>
          <a:xfrm>
            <a:off x="1869704" y="2104332"/>
            <a:ext cx="8234101" cy="4241322"/>
          </a:xfrm>
        </p:spPr>
      </p:pic>
      <p:sp>
        <p:nvSpPr>
          <p:cNvPr id="7" name="Segnaposto contenuto 1">
            <a:extLst>
              <a:ext uri="{FF2B5EF4-FFF2-40B4-BE49-F238E27FC236}">
                <a16:creationId xmlns:a16="http://schemas.microsoft.com/office/drawing/2014/main" id="{F9A31F88-B900-A14F-8BDA-C72906F19331}"/>
              </a:ext>
            </a:extLst>
          </p:cNvPr>
          <p:cNvSpPr txBox="1">
            <a:spLocks/>
          </p:cNvSpPr>
          <p:nvPr/>
        </p:nvSpPr>
        <p:spPr>
          <a:xfrm>
            <a:off x="353296" y="1033253"/>
            <a:ext cx="11484423" cy="54185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it-I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lang="it-IT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lang="en-GB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err="1">
                <a:cs typeface="Calibri"/>
              </a:rPr>
              <a:t>Results</a:t>
            </a:r>
            <a:r>
              <a:rPr lang="it-IT" sz="2800">
                <a:cs typeface="Calibri"/>
              </a:rPr>
              <a:t> </a:t>
            </a:r>
            <a:r>
              <a:rPr lang="it-IT" sz="2800" err="1">
                <a:cs typeface="Calibri"/>
              </a:rPr>
              <a:t>obtained</a:t>
            </a:r>
            <a:r>
              <a:rPr lang="it-IT" sz="2800">
                <a:cs typeface="Calibri"/>
              </a:rPr>
              <a:t> </a:t>
            </a:r>
            <a:r>
              <a:rPr lang="it-IT" sz="2800" err="1">
                <a:cs typeface="Calibri"/>
              </a:rPr>
              <a:t>using</a:t>
            </a:r>
            <a:r>
              <a:rPr lang="it-IT" sz="2800">
                <a:cs typeface="Calibri"/>
              </a:rPr>
              <a:t> iPerf3 </a:t>
            </a:r>
            <a:r>
              <a:rPr lang="it-IT" sz="2800" err="1">
                <a:cs typeface="Calibri"/>
              </a:rPr>
              <a:t>as</a:t>
            </a:r>
            <a:r>
              <a:rPr lang="it-IT" sz="2800">
                <a:cs typeface="Calibri"/>
              </a:rPr>
              <a:t> </a:t>
            </a:r>
            <a:r>
              <a:rPr lang="it-IT" sz="2800" err="1">
                <a:cs typeface="Calibri"/>
              </a:rPr>
              <a:t>traffic</a:t>
            </a:r>
            <a:r>
              <a:rPr lang="it-IT" sz="2800">
                <a:cs typeface="Calibri"/>
              </a:rPr>
              <a:t> generator</a:t>
            </a:r>
            <a:endParaRPr lang="en-GB" sz="2800">
              <a:cs typeface="Calibri"/>
            </a:endParaRPr>
          </a:p>
          <a:p>
            <a:pPr lvl="1"/>
            <a:r>
              <a:rPr lang="it-IT" sz="2400" err="1">
                <a:cs typeface="Calibri"/>
              </a:rPr>
              <a:t>Only</a:t>
            </a:r>
            <a:r>
              <a:rPr lang="it-IT" sz="2400">
                <a:cs typeface="Calibri"/>
              </a:rPr>
              <a:t> a single </a:t>
            </a:r>
            <a:r>
              <a:rPr lang="it-IT" sz="2400" err="1">
                <a:cs typeface="Calibri"/>
              </a:rPr>
              <a:t>simulation</a:t>
            </a:r>
            <a:r>
              <a:rPr lang="it-IT" sz="2400">
                <a:cs typeface="Calibri"/>
              </a:rPr>
              <a:t>: </a:t>
            </a:r>
            <a:r>
              <a:rPr lang="it-IT" sz="2400" err="1">
                <a:cs typeface="Calibri"/>
              </a:rPr>
              <a:t>initially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without</a:t>
            </a:r>
            <a:r>
              <a:rPr lang="it-IT" sz="2400">
                <a:cs typeface="Calibri"/>
              </a:rPr>
              <a:t> balancing the </a:t>
            </a:r>
            <a:r>
              <a:rPr lang="it-IT" sz="2400" err="1">
                <a:cs typeface="Calibri"/>
              </a:rPr>
              <a:t>traffic</a:t>
            </a:r>
            <a:r>
              <a:rPr lang="it-IT" sz="2400">
                <a:cs typeface="Calibri"/>
              </a:rPr>
              <a:t>, </a:t>
            </a:r>
            <a:r>
              <a:rPr lang="it-IT" sz="2400" err="1">
                <a:cs typeface="Calibri"/>
              </a:rPr>
              <a:t>then</a:t>
            </a:r>
            <a:r>
              <a:rPr lang="it-IT" sz="2400">
                <a:cs typeface="Calibri"/>
              </a:rPr>
              <a:t> load </a:t>
            </a:r>
            <a:r>
              <a:rPr lang="it-IT" sz="2400" err="1">
                <a:cs typeface="Calibri"/>
              </a:rPr>
              <a:t>balancer</a:t>
            </a:r>
            <a:r>
              <a:rPr lang="it-IT" sz="2400">
                <a:cs typeface="Calibri"/>
              </a:rPr>
              <a:t> </a:t>
            </a:r>
            <a:r>
              <a:rPr lang="it-IT" sz="2400" err="1">
                <a:cs typeface="Calibri"/>
              </a:rPr>
              <a:t>turned</a:t>
            </a:r>
            <a:r>
              <a:rPr lang="it-IT" sz="2400">
                <a:cs typeface="Calibri"/>
              </a:rPr>
              <a:t> ON after 40 [s].</a:t>
            </a:r>
          </a:p>
          <a:p>
            <a:pPr marL="0" indent="0">
              <a:buNone/>
            </a:pPr>
            <a:endParaRPr lang="en-GB" sz="2800">
              <a:cs typeface="Calibri"/>
            </a:endParaRPr>
          </a:p>
          <a:p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0343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  <a:latin typeface="Calibri Light"/>
                <a:cs typeface="Calibri Light"/>
              </a:rPr>
              <a:t>Demo  - </a:t>
            </a:r>
            <a:r>
              <a:rPr lang="en-GB" err="1">
                <a:solidFill>
                  <a:srgbClr val="FFFFFF"/>
                </a:solidFill>
                <a:latin typeface="Calibri Light"/>
                <a:cs typeface="Calibri Light"/>
              </a:rPr>
              <a:t>mininet</a:t>
            </a:r>
            <a:endParaRPr lang="en-GB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pic>
        <p:nvPicPr>
          <p:cNvPr id="2" name="20230829_171847">
            <a:hlinkClick r:id="" action="ppaction://media"/>
            <a:extLst>
              <a:ext uri="{FF2B5EF4-FFF2-40B4-BE49-F238E27FC236}">
                <a16:creationId xmlns:a16="http://schemas.microsoft.com/office/drawing/2014/main" id="{8FDD00C4-B6A2-41EA-6656-266462F21C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136" y="723097"/>
            <a:ext cx="10347365" cy="583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  <a:latin typeface="Calibri Light"/>
                <a:cs typeface="Calibri Light"/>
              </a:rPr>
              <a:t>Demo – lab testbed</a:t>
            </a:r>
            <a:endParaRPr lang="en-GB" err="1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pic>
        <p:nvPicPr>
          <p:cNvPr id="2" name="SDN_Project_Demo_Testbed">
            <a:hlinkClick r:id="" action="ppaction://media"/>
            <a:extLst>
              <a:ext uri="{FF2B5EF4-FFF2-40B4-BE49-F238E27FC236}">
                <a16:creationId xmlns:a16="http://schemas.microsoft.com/office/drawing/2014/main" id="{E3556EAE-8696-E9E5-B82A-956E4378C5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071" y="727460"/>
            <a:ext cx="10363667" cy="58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6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DA65200-902E-1F72-0A40-780E9D4F3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dirty="0" err="1">
                <a:cs typeface="Calibri"/>
              </a:rPr>
              <a:t>There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may</a:t>
            </a:r>
            <a:r>
              <a:rPr lang="it-IT" dirty="0">
                <a:cs typeface="Calibri"/>
              </a:rPr>
              <a:t> be </a:t>
            </a:r>
            <a:r>
              <a:rPr lang="it-IT" dirty="0" err="1">
                <a:cs typeface="Calibri"/>
              </a:rPr>
              <a:t>unexpected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types</a:t>
            </a:r>
            <a:r>
              <a:rPr lang="it-IT" dirty="0">
                <a:cs typeface="Calibri"/>
              </a:rPr>
              <a:t> of </a:t>
            </a:r>
            <a:r>
              <a:rPr lang="it-IT" dirty="0" err="1">
                <a:cs typeface="Calibri"/>
              </a:rPr>
              <a:t>traffic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generated</a:t>
            </a:r>
            <a:r>
              <a:rPr lang="it-IT" dirty="0">
                <a:cs typeface="Calibri"/>
              </a:rPr>
              <a:t> by </a:t>
            </a:r>
            <a:r>
              <a:rPr lang="it-IT" dirty="0" err="1">
                <a:cs typeface="Calibri"/>
              </a:rPr>
              <a:t>real</a:t>
            </a:r>
            <a:r>
              <a:rPr lang="it-IT" dirty="0">
                <a:cs typeface="Calibri"/>
              </a:rPr>
              <a:t> machines (IPv6 </a:t>
            </a:r>
            <a:r>
              <a:rPr lang="it-IT" dirty="0" err="1">
                <a:cs typeface="Calibri"/>
              </a:rPr>
              <a:t>packets</a:t>
            </a:r>
            <a:r>
              <a:rPr lang="it-IT" dirty="0">
                <a:cs typeface="Calibri"/>
              </a:rPr>
              <a:t>, </a:t>
            </a:r>
            <a:r>
              <a:rPr lang="it-IT" dirty="0" err="1">
                <a:cs typeface="Calibri"/>
              </a:rPr>
              <a:t>Avahi</a:t>
            </a:r>
            <a:r>
              <a:rPr lang="it-IT" dirty="0">
                <a:cs typeface="Calibri"/>
              </a:rPr>
              <a:t>/</a:t>
            </a:r>
            <a:r>
              <a:rPr lang="it-IT" dirty="0" err="1">
                <a:cs typeface="Calibri"/>
              </a:rPr>
              <a:t>mDNS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traffic</a:t>
            </a:r>
            <a:r>
              <a:rPr lang="it-IT" dirty="0">
                <a:cs typeface="Calibri"/>
              </a:rPr>
              <a:t>).</a:t>
            </a:r>
            <a:endParaRPr lang="it-IT" dirty="0"/>
          </a:p>
          <a:p>
            <a:r>
              <a:rPr lang="it-IT" err="1">
                <a:cs typeface="Calibri"/>
              </a:rPr>
              <a:t>Rebooting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physical</a:t>
            </a:r>
            <a:r>
              <a:rPr lang="it-IT">
                <a:cs typeface="Calibri"/>
              </a:rPr>
              <a:t> switches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more time </a:t>
            </a:r>
            <a:r>
              <a:rPr lang="it-IT" err="1">
                <a:cs typeface="Calibri"/>
              </a:rPr>
              <a:t>consuming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than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virtual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ones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Switch </a:t>
            </a:r>
            <a:r>
              <a:rPr lang="it-IT" err="1">
                <a:cs typeface="Calibri"/>
              </a:rPr>
              <a:t>stats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don't</a:t>
            </a:r>
            <a:r>
              <a:rPr lang="it-IT">
                <a:cs typeface="Calibri"/>
              </a:rPr>
              <a:t> start from 0, </a:t>
            </a:r>
            <a:r>
              <a:rPr lang="it-IT" err="1">
                <a:cs typeface="Calibri"/>
              </a:rPr>
              <a:t>because</a:t>
            </a:r>
            <a:r>
              <a:rPr lang="it-IT">
                <a:cs typeface="Calibri"/>
              </a:rPr>
              <a:t> switch </a:t>
            </a:r>
            <a:r>
              <a:rPr lang="it-IT" err="1">
                <a:cs typeface="Calibri"/>
              </a:rPr>
              <a:t>might've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been</a:t>
            </a:r>
            <a:r>
              <a:rPr lang="it-IT">
                <a:cs typeface="Calibri"/>
              </a:rPr>
              <a:t> online for long time.</a:t>
            </a:r>
          </a:p>
          <a:p>
            <a:r>
              <a:rPr lang="it-IT">
                <a:cs typeface="Calibri"/>
              </a:rPr>
              <a:t>Links </a:t>
            </a:r>
            <a:r>
              <a:rPr lang="it-IT" err="1">
                <a:cs typeface="Calibri"/>
              </a:rPr>
              <a:t>may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have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different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capacity</a:t>
            </a:r>
            <a:r>
              <a:rPr lang="it-IT">
                <a:cs typeface="Calibri"/>
              </a:rPr>
              <a:t>.</a:t>
            </a:r>
          </a:p>
          <a:p>
            <a:r>
              <a:rPr lang="it-IT" err="1">
                <a:cs typeface="Calibri"/>
              </a:rPr>
              <a:t>Hosts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may</a:t>
            </a:r>
            <a:r>
              <a:rPr lang="it-IT">
                <a:cs typeface="Calibri"/>
              </a:rPr>
              <a:t> be </a:t>
            </a:r>
            <a:r>
              <a:rPr lang="it-IT" err="1">
                <a:cs typeface="Calibri"/>
              </a:rPr>
              <a:t>less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powerful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not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able</a:t>
            </a:r>
            <a:r>
              <a:rPr lang="it-IT">
                <a:cs typeface="Calibri"/>
              </a:rPr>
              <a:t> to generate </a:t>
            </a:r>
            <a:r>
              <a:rPr lang="it-IT" err="1">
                <a:cs typeface="Calibri"/>
              </a:rPr>
              <a:t>enough</a:t>
            </a:r>
            <a:r>
              <a:rPr lang="it-IT" dirty="0">
                <a:cs typeface="Calibri"/>
              </a:rPr>
              <a:t> </a:t>
            </a:r>
            <a:r>
              <a:rPr lang="it-IT" err="1">
                <a:cs typeface="Calibri"/>
              </a:rPr>
              <a:t>traffic</a:t>
            </a:r>
            <a:r>
              <a:rPr lang="it-IT">
                <a:cs typeface="Calibri"/>
              </a:rPr>
              <a:t>.</a:t>
            </a:r>
          </a:p>
          <a:p>
            <a:r>
              <a:rPr lang="it-IT" dirty="0" err="1">
                <a:cs typeface="Calibri"/>
              </a:rPr>
              <a:t>There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may</a:t>
            </a:r>
            <a:r>
              <a:rPr lang="it-IT" dirty="0">
                <a:cs typeface="Calibri"/>
              </a:rPr>
              <a:t> be </a:t>
            </a:r>
            <a:r>
              <a:rPr lang="it-IT" dirty="0" err="1">
                <a:cs typeface="Calibri"/>
              </a:rPr>
              <a:t>unexpected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hosts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not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included</a:t>
            </a:r>
            <a:r>
              <a:rPr lang="it-IT" dirty="0">
                <a:cs typeface="Calibri"/>
              </a:rPr>
              <a:t> in a </a:t>
            </a:r>
            <a:r>
              <a:rPr lang="it-IT" dirty="0" err="1">
                <a:cs typeface="Calibri"/>
              </a:rPr>
              <a:t>predefined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topology</a:t>
            </a:r>
            <a:r>
              <a:rPr lang="it-IT" dirty="0">
                <a:cs typeface="Calibri"/>
              </a:rPr>
              <a:t> (e.g. wireless clients).</a:t>
            </a:r>
          </a:p>
          <a:p>
            <a:r>
              <a:rPr lang="it-IT" dirty="0">
                <a:cs typeface="Calibri"/>
              </a:rPr>
              <a:t>Python code must be </a:t>
            </a:r>
            <a:r>
              <a:rPr lang="it-IT" err="1">
                <a:cs typeface="Calibri"/>
              </a:rPr>
              <a:t>adapted</a:t>
            </a:r>
            <a:r>
              <a:rPr lang="it-IT" dirty="0">
                <a:cs typeface="Calibri"/>
              </a:rPr>
              <a:t> to make </a:t>
            </a:r>
            <a:r>
              <a:rPr lang="it-IT" err="1">
                <a:cs typeface="Calibri"/>
              </a:rPr>
              <a:t>it</a:t>
            </a:r>
            <a:r>
              <a:rPr lang="it-IT" dirty="0">
                <a:cs typeface="Calibri"/>
              </a:rPr>
              <a:t> work </a:t>
            </a:r>
            <a:r>
              <a:rPr lang="it-IT" err="1">
                <a:cs typeface="Calibri"/>
              </a:rPr>
              <a:t>properly</a:t>
            </a:r>
            <a:r>
              <a:rPr lang="it-IT">
                <a:cs typeface="Calibri"/>
              </a:rPr>
              <a:t> </a:t>
            </a:r>
          </a:p>
          <a:p>
            <a:pPr lvl="1"/>
            <a:r>
              <a:rPr lang="it-IT" dirty="0">
                <a:cs typeface="Calibri"/>
              </a:rPr>
              <a:t>e.g. use the </a:t>
            </a:r>
            <a:r>
              <a:rPr lang="it-IT" dirty="0" err="1">
                <a:cs typeface="Calibri"/>
              </a:rPr>
              <a:t>correct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version</a:t>
            </a:r>
            <a:r>
              <a:rPr lang="it-IT" dirty="0">
                <a:cs typeface="Calibri"/>
              </a:rPr>
              <a:t> of Python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it-IT" dirty="0" err="1">
                <a:cs typeface="Calibri"/>
              </a:rPr>
              <a:t>Troubleshooting</a:t>
            </a:r>
            <a:r>
              <a:rPr lang="it-IT" dirty="0">
                <a:cs typeface="Calibri"/>
              </a:rPr>
              <a:t> in </a:t>
            </a:r>
            <a:r>
              <a:rPr lang="it-IT" dirty="0" err="1">
                <a:cs typeface="Calibri"/>
              </a:rPr>
              <a:t>real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testbeds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is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critical</a:t>
            </a:r>
            <a:r>
              <a:rPr lang="it-IT" dirty="0">
                <a:cs typeface="Calibri"/>
              </a:rPr>
              <a:t> to </a:t>
            </a:r>
            <a:r>
              <a:rPr lang="it-IT" dirty="0" err="1">
                <a:cs typeface="Calibri"/>
              </a:rPr>
              <a:t>obtain</a:t>
            </a:r>
            <a:r>
              <a:rPr lang="it-IT" dirty="0">
                <a:cs typeface="Calibri"/>
              </a:rPr>
              <a:t> good </a:t>
            </a:r>
            <a:r>
              <a:rPr lang="it-IT" dirty="0" err="1">
                <a:cs typeface="Calibri"/>
              </a:rPr>
              <a:t>results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4C2C71-ABB0-D177-94FC-E5E5EF49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C13F7A3-3A8A-01E4-C6CB-AF89903F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cs typeface="Calibri Light"/>
              </a:rPr>
              <a:t>Lessons</a:t>
            </a:r>
            <a:r>
              <a:rPr lang="it-IT">
                <a:cs typeface="Calibri Light"/>
              </a:rPr>
              <a:t> </a:t>
            </a:r>
            <a:r>
              <a:rPr lang="it-IT" err="1">
                <a:cs typeface="Calibri Light"/>
              </a:rPr>
              <a:t>learned</a:t>
            </a:r>
            <a:r>
              <a:rPr lang="it-IT">
                <a:cs typeface="Calibri Light"/>
              </a:rPr>
              <a:t> from </a:t>
            </a:r>
            <a:r>
              <a:rPr lang="it-IT" err="1">
                <a:cs typeface="Calibri Light"/>
              </a:rPr>
              <a:t>testbed</a:t>
            </a:r>
            <a:endParaRPr lang="it-IT" err="1"/>
          </a:p>
        </p:txBody>
      </p:sp>
    </p:spTree>
    <p:extLst>
      <p:ext uri="{BB962C8B-B14F-4D97-AF65-F5344CB8AC3E}">
        <p14:creationId xmlns:p14="http://schemas.microsoft.com/office/powerpoint/2010/main" val="379720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D0E47-FBCF-4C63-9A66-C9FBED89D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/>
              <a:t>THANK YOU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6495B38-9CF1-4834-B0C5-5B07E03F4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9514"/>
            <a:ext cx="9438640" cy="25251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GB" sz="2800">
                <a:cs typeface="Calibri"/>
              </a:rPr>
              <a:t>Enrico Gregorini, Mattia Bevilacqua, Daniele Gjeka</a:t>
            </a:r>
            <a:endParaRPr lang="it-IT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46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dirty="0" smtClean="0"/>
              <a:pPr/>
              <a:t>2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Agenda</a:t>
            </a:r>
          </a:p>
        </p:txBody>
      </p:sp>
      <p:graphicFrame>
        <p:nvGraphicFramePr>
          <p:cNvPr id="23" name="Segnaposto contenuto 1">
            <a:extLst>
              <a:ext uri="{FF2B5EF4-FFF2-40B4-BE49-F238E27FC236}">
                <a16:creationId xmlns:a16="http://schemas.microsoft.com/office/drawing/2014/main" id="{92D59208-0DF7-30C5-F210-210C01511F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969010"/>
              </p:ext>
            </p:extLst>
          </p:nvPr>
        </p:nvGraphicFramePr>
        <p:xfrm>
          <a:off x="396653" y="1291203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646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Segnaposto contenuto 1">
            <a:extLst>
              <a:ext uri="{FF2B5EF4-FFF2-40B4-BE49-F238E27FC236}">
                <a16:creationId xmlns:a16="http://schemas.microsoft.com/office/drawing/2014/main" id="{F51C703B-B0C6-F10E-69BA-9A6AE6B73B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4243522"/>
              </p:ext>
            </p:extLst>
          </p:nvPr>
        </p:nvGraphicFramePr>
        <p:xfrm>
          <a:off x="350091" y="839234"/>
          <a:ext cx="11484423" cy="5590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dirty="0" smtClean="0"/>
              <a:pPr/>
              <a:t>3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Introduction: </a:t>
            </a:r>
            <a:r>
              <a:rPr lang="en-GB"/>
              <a:t>Project Objectives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49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dirty="0" smtClean="0"/>
              <a:pPr/>
              <a:t>4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Introduction: </a:t>
            </a:r>
            <a:r>
              <a:rPr lang="en-GB"/>
              <a:t>Project Objectives</a:t>
            </a:r>
            <a:endParaRPr lang="it-IT"/>
          </a:p>
        </p:txBody>
      </p:sp>
      <p:graphicFrame>
        <p:nvGraphicFramePr>
          <p:cNvPr id="50" name="Segnaposto contenuto 1">
            <a:extLst>
              <a:ext uri="{FF2B5EF4-FFF2-40B4-BE49-F238E27FC236}">
                <a16:creationId xmlns:a16="http://schemas.microsoft.com/office/drawing/2014/main" id="{9CEEE275-2FFB-D484-E742-1A4575A5C1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424673"/>
              </p:ext>
            </p:extLst>
          </p:nvPr>
        </p:nvGraphicFramePr>
        <p:xfrm>
          <a:off x="322548" y="1001529"/>
          <a:ext cx="11543799" cy="5269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489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  <a:latin typeface="Calibri Light"/>
                <a:cs typeface="Calibri Light"/>
              </a:rPr>
              <a:t>Implementation  - RYU + Mininet</a:t>
            </a:r>
            <a:endParaRPr lang="it-IT"/>
          </a:p>
        </p:txBody>
      </p:sp>
      <p:pic>
        <p:nvPicPr>
          <p:cNvPr id="26" name="Segnaposto contenuto 2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65A47059-9756-F78B-DC5A-49E486B4E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2730" y="899576"/>
            <a:ext cx="6067425" cy="5534025"/>
          </a:xfrm>
        </p:spPr>
      </p:pic>
    </p:spTree>
    <p:extLst>
      <p:ext uri="{BB962C8B-B14F-4D97-AF65-F5344CB8AC3E}">
        <p14:creationId xmlns:p14="http://schemas.microsoft.com/office/powerpoint/2010/main" val="412741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B4DBD8DB-575C-837B-59C5-5AB2A1F8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sz="2000" err="1">
                <a:cs typeface="Calibri"/>
              </a:rPr>
              <a:t>All</a:t>
            </a:r>
            <a:r>
              <a:rPr lang="it-IT" sz="2000">
                <a:cs typeface="Calibri"/>
              </a:rPr>
              <a:t> scripts use the "</a:t>
            </a:r>
            <a:r>
              <a:rPr lang="it-IT" sz="2000">
                <a:latin typeface="Courier New"/>
                <a:cs typeface="Calibri"/>
              </a:rPr>
              <a:t>m</a:t>
            </a:r>
            <a:r>
              <a:rPr lang="it-IT" sz="2000">
                <a:cs typeface="Calibri"/>
              </a:rPr>
              <a:t>" utility of </a:t>
            </a:r>
            <a:r>
              <a:rPr lang="it-IT" sz="2000" err="1">
                <a:cs typeface="Calibri"/>
              </a:rPr>
              <a:t>Mininet</a:t>
            </a:r>
            <a:r>
              <a:rPr lang="it-IT" sz="2000">
                <a:cs typeface="Calibri"/>
              </a:rPr>
              <a:t> to </a:t>
            </a:r>
            <a:r>
              <a:rPr lang="it-IT" sz="2000" err="1">
                <a:cs typeface="Calibri"/>
              </a:rPr>
              <a:t>attach</a:t>
            </a:r>
            <a:r>
              <a:rPr lang="it-IT" sz="2000">
                <a:cs typeface="Calibri"/>
              </a:rPr>
              <a:t> to a </a:t>
            </a:r>
            <a:r>
              <a:rPr lang="it-IT" sz="2000" err="1">
                <a:cs typeface="Calibri"/>
              </a:rPr>
              <a:t>host</a:t>
            </a:r>
            <a:r>
              <a:rPr lang="it-IT" sz="2000">
                <a:cs typeface="Calibri"/>
              </a:rPr>
              <a:t> and </a:t>
            </a:r>
            <a:r>
              <a:rPr lang="it-IT" sz="2000" err="1">
                <a:cs typeface="Calibri"/>
              </a:rPr>
              <a:t>run</a:t>
            </a:r>
            <a:r>
              <a:rPr lang="it-IT" sz="2000">
                <a:cs typeface="Calibri"/>
              </a:rPr>
              <a:t> a </a:t>
            </a:r>
            <a:r>
              <a:rPr lang="it-IT" sz="2000" err="1">
                <a:cs typeface="Calibri"/>
              </a:rPr>
              <a:t>command</a:t>
            </a:r>
            <a:endParaRPr lang="it-IT" sz="2000">
              <a:ea typeface="Calibri"/>
              <a:cs typeface="Calibri"/>
            </a:endParaRPr>
          </a:p>
          <a:p>
            <a:r>
              <a:rPr lang="it-IT" sz="2000" err="1">
                <a:cs typeface="Calibri"/>
              </a:rPr>
              <a:t>Both</a:t>
            </a:r>
            <a:r>
              <a:rPr lang="it-IT" sz="2000">
                <a:cs typeface="Calibri"/>
              </a:rPr>
              <a:t> iPerf3 and D-ITG </a:t>
            </a:r>
            <a:r>
              <a:rPr lang="it-IT" sz="2000" err="1">
                <a:cs typeface="Calibri"/>
              </a:rPr>
              <a:t>have</a:t>
            </a:r>
            <a:r>
              <a:rPr lang="it-IT" sz="2000">
                <a:cs typeface="Calibri"/>
              </a:rPr>
              <a:t> a server/client component</a:t>
            </a:r>
            <a:endParaRPr lang="it-IT" sz="2000">
              <a:ea typeface="Calibri"/>
              <a:cs typeface="Calibri"/>
            </a:endParaRPr>
          </a:p>
          <a:p>
            <a:r>
              <a:rPr lang="it-IT" sz="2000">
                <a:cs typeface="Calibri"/>
              </a:rPr>
              <a:t>Server scripts </a:t>
            </a:r>
            <a:r>
              <a:rPr lang="it-IT" sz="2000" err="1">
                <a:cs typeface="Calibri"/>
              </a:rPr>
              <a:t>will</a:t>
            </a:r>
            <a:r>
              <a:rPr lang="it-IT" sz="2000">
                <a:cs typeface="Calibri"/>
              </a:rPr>
              <a:t>:</a:t>
            </a:r>
            <a:endParaRPr lang="it-IT" sz="2000">
              <a:ea typeface="Calibri"/>
              <a:cs typeface="Calibri"/>
            </a:endParaRPr>
          </a:p>
          <a:p>
            <a:pPr lvl="1"/>
            <a:r>
              <a:rPr lang="it-IT">
                <a:cs typeface="Calibri"/>
              </a:rPr>
              <a:t>With a </a:t>
            </a:r>
            <a:r>
              <a:rPr lang="it-IT">
                <a:latin typeface="Courier New"/>
                <a:cs typeface="Calibri"/>
              </a:rPr>
              <a:t>for </a:t>
            </a:r>
            <a:r>
              <a:rPr lang="it-IT" err="1">
                <a:cs typeface="Calibri"/>
              </a:rPr>
              <a:t>cycle</a:t>
            </a:r>
            <a:r>
              <a:rPr lang="it-IT">
                <a:cs typeface="Calibri"/>
              </a:rPr>
              <a:t>, start a server on </a:t>
            </a:r>
            <a:r>
              <a:rPr lang="it-IT" err="1">
                <a:cs typeface="Calibri"/>
              </a:rPr>
              <a:t>every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host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listed</a:t>
            </a:r>
            <a:r>
              <a:rPr lang="it-IT">
                <a:cs typeface="Calibri"/>
              </a:rPr>
              <a:t> in the </a:t>
            </a:r>
            <a:r>
              <a:rPr lang="it-IT" err="1">
                <a:cs typeface="Calibri"/>
              </a:rPr>
              <a:t>script's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arguments</a:t>
            </a:r>
          </a:p>
          <a:p>
            <a:pPr lvl="1"/>
            <a:r>
              <a:rPr lang="it-IT">
                <a:cs typeface="Calibri"/>
              </a:rPr>
              <a:t>Once benchmark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done</a:t>
            </a:r>
            <a:r>
              <a:rPr lang="it-IT">
                <a:cs typeface="Calibri"/>
              </a:rPr>
              <a:t> (or </a:t>
            </a:r>
            <a:r>
              <a:rPr lang="it-IT">
                <a:latin typeface="Courier New"/>
                <a:cs typeface="Calibri"/>
              </a:rPr>
              <a:t>SIGINT </a:t>
            </a:r>
            <a:r>
              <a:rPr lang="it-IT" err="1">
                <a:cs typeface="Calibri"/>
              </a:rPr>
              <a:t>received</a:t>
            </a:r>
            <a:r>
              <a:rPr lang="it-IT">
                <a:cs typeface="Calibri"/>
              </a:rPr>
              <a:t>), </a:t>
            </a:r>
            <a:r>
              <a:rPr lang="it-IT" err="1">
                <a:cs typeface="Calibri"/>
              </a:rPr>
              <a:t>kill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all</a:t>
            </a:r>
            <a:r>
              <a:rPr lang="it-IT">
                <a:cs typeface="Calibri"/>
              </a:rPr>
              <a:t> iPerf3/D-ITG server </a:t>
            </a:r>
            <a:r>
              <a:rPr lang="it-IT" err="1">
                <a:cs typeface="Calibri"/>
              </a:rPr>
              <a:t>processes</a:t>
            </a:r>
            <a:endParaRPr lang="it-IT" err="1">
              <a:ea typeface="Calibri"/>
              <a:cs typeface="Calibri"/>
            </a:endParaRPr>
          </a:p>
          <a:p>
            <a:pPr marL="228600" lvl="1">
              <a:buFont typeface="Wingdings" panose="020B0604020202020204" pitchFamily="34" charset="0"/>
              <a:buChar char="§"/>
            </a:pPr>
            <a:r>
              <a:rPr lang="it-IT">
                <a:cs typeface="Calibri"/>
              </a:rPr>
              <a:t>Client scripts </a:t>
            </a:r>
            <a:r>
              <a:rPr lang="it-IT" err="1">
                <a:cs typeface="Calibri"/>
              </a:rPr>
              <a:t>will</a:t>
            </a:r>
            <a:r>
              <a:rPr lang="it-IT">
                <a:cs typeface="Calibri"/>
              </a:rPr>
              <a:t>, with a for </a:t>
            </a:r>
            <a:r>
              <a:rPr lang="it-IT" err="1">
                <a:cs typeface="Calibri"/>
              </a:rPr>
              <a:t>cycle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simply</a:t>
            </a:r>
            <a:r>
              <a:rPr lang="it-IT">
                <a:cs typeface="Calibri"/>
              </a:rPr>
              <a:t> start the clients and </a:t>
            </a:r>
            <a:r>
              <a:rPr lang="it-IT" err="1">
                <a:cs typeface="Calibri"/>
              </a:rPr>
              <a:t>initiate</a:t>
            </a:r>
            <a:r>
              <a:rPr lang="it-IT">
                <a:cs typeface="Calibri"/>
              </a:rPr>
              <a:t> the benchmark. Duration can be </a:t>
            </a:r>
            <a:r>
              <a:rPr lang="it-IT" err="1">
                <a:cs typeface="Calibri"/>
              </a:rPr>
              <a:t>specified</a:t>
            </a:r>
            <a:r>
              <a:rPr lang="it-IT">
                <a:cs typeface="Calibri"/>
              </a:rPr>
              <a:t> in the </a:t>
            </a:r>
            <a:r>
              <a:rPr lang="it-IT" err="1">
                <a:cs typeface="Calibri"/>
              </a:rPr>
              <a:t>arguments</a:t>
            </a:r>
            <a:r>
              <a:rPr lang="it-IT">
                <a:cs typeface="Calibri"/>
              </a:rPr>
              <a:t>.</a:t>
            </a:r>
            <a:endParaRPr lang="it-IT">
              <a:ea typeface="Calibri" panose="020F0502020204030204"/>
              <a:cs typeface="Calibri"/>
            </a:endParaRPr>
          </a:p>
          <a:p>
            <a:pPr marL="0" lvl="1" indent="0">
              <a:buNone/>
            </a:pPr>
            <a:endParaRPr lang="it-IT"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808A407-107D-869B-88D1-D4BB74FA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0A45996-5913-174F-BF3F-680051C9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cs typeface="Calibri Light"/>
              </a:rPr>
              <a:t>Scripts to </a:t>
            </a:r>
            <a:r>
              <a:rPr lang="it-IT" err="1">
                <a:cs typeface="Calibri Light"/>
              </a:rPr>
              <a:t>automate</a:t>
            </a:r>
            <a:r>
              <a:rPr lang="it-IT">
                <a:cs typeface="Calibri Light"/>
              </a:rPr>
              <a:t> </a:t>
            </a:r>
            <a:r>
              <a:rPr lang="it-IT" err="1">
                <a:cs typeface="Calibri Light"/>
              </a:rPr>
              <a:t>benchmarks</a:t>
            </a:r>
            <a:endParaRPr lang="it-IT" err="1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72EDDD-1B3F-7FE4-C0E7-AB9B53C0321F}"/>
              </a:ext>
            </a:extLst>
          </p:cNvPr>
          <p:cNvSpPr txBox="1"/>
          <p:nvPr/>
        </p:nvSpPr>
        <p:spPr>
          <a:xfrm>
            <a:off x="384256" y="3588564"/>
            <a:ext cx="537958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err="1">
                <a:latin typeface="Consolas"/>
                <a:ea typeface="+mn-lt"/>
                <a:cs typeface="+mn-lt"/>
              </a:rPr>
              <a:t>ubuntu@ubuntu</a:t>
            </a:r>
            <a:r>
              <a:rPr lang="it-IT" sz="800">
                <a:latin typeface="Consolas"/>
                <a:ea typeface="+mn-lt"/>
                <a:cs typeface="+mn-lt"/>
              </a:rPr>
              <a:t>:~/</a:t>
            </a:r>
            <a:r>
              <a:rPr lang="it-IT" sz="800" err="1">
                <a:latin typeface="Consolas"/>
                <a:ea typeface="+mn-lt"/>
                <a:cs typeface="+mn-lt"/>
              </a:rPr>
              <a:t>sdn</a:t>
            </a:r>
            <a:r>
              <a:rPr lang="it-IT" sz="800">
                <a:latin typeface="Consolas"/>
                <a:ea typeface="+mn-lt"/>
                <a:cs typeface="+mn-lt"/>
              </a:rPr>
              <a:t>-load-balancing$ sudo ./</a:t>
            </a:r>
            <a:r>
              <a:rPr lang="it-IT" sz="800" b="1">
                <a:latin typeface="Consolas"/>
                <a:ea typeface="+mn-lt"/>
                <a:cs typeface="+mn-lt"/>
              </a:rPr>
              <a:t>iperf</a:t>
            </a:r>
            <a:r>
              <a:rPr lang="it-IT" sz="800">
                <a:latin typeface="Consolas"/>
                <a:ea typeface="+mn-lt"/>
                <a:cs typeface="+mn-lt"/>
              </a:rPr>
              <a:t>_client.sh 30 2 h3 1 h4 2</a:t>
            </a:r>
          </a:p>
          <a:p>
            <a:r>
              <a:rPr lang="it-IT" sz="800" err="1">
                <a:latin typeface="Consolas"/>
                <a:ea typeface="+mn-lt"/>
                <a:cs typeface="+mn-lt"/>
              </a:rPr>
              <a:t>Connecting</a:t>
            </a:r>
            <a:r>
              <a:rPr lang="it-IT" sz="800">
                <a:latin typeface="Consolas"/>
                <a:ea typeface="+mn-lt"/>
                <a:cs typeface="+mn-lt"/>
              </a:rPr>
              <a:t> to </a:t>
            </a:r>
            <a:r>
              <a:rPr lang="it-IT" sz="800" err="1">
                <a:latin typeface="Consolas"/>
                <a:ea typeface="+mn-lt"/>
                <a:cs typeface="+mn-lt"/>
              </a:rPr>
              <a:t>host</a:t>
            </a:r>
            <a:r>
              <a:rPr lang="it-IT" sz="800">
                <a:latin typeface="Consolas"/>
                <a:ea typeface="+mn-lt"/>
                <a:cs typeface="+mn-lt"/>
              </a:rPr>
              <a:t> 10.0.0.1, port 5201</a:t>
            </a:r>
          </a:p>
          <a:p>
            <a:r>
              <a:rPr lang="it-IT" sz="800">
                <a:latin typeface="Consolas"/>
                <a:ea typeface="+mn-lt"/>
                <a:cs typeface="+mn-lt"/>
              </a:rPr>
              <a:t>[  7] </a:t>
            </a:r>
            <a:r>
              <a:rPr lang="it-IT" sz="800" err="1">
                <a:latin typeface="Consolas"/>
                <a:ea typeface="+mn-lt"/>
                <a:cs typeface="+mn-lt"/>
              </a:rPr>
              <a:t>local</a:t>
            </a:r>
            <a:r>
              <a:rPr lang="it-IT" sz="800">
                <a:latin typeface="Consolas"/>
                <a:ea typeface="+mn-lt"/>
                <a:cs typeface="+mn-lt"/>
              </a:rPr>
              <a:t> 10.0.0.3 port 56492 </a:t>
            </a:r>
            <a:r>
              <a:rPr lang="it-IT" sz="800" err="1">
                <a:latin typeface="Consolas"/>
                <a:ea typeface="+mn-lt"/>
                <a:cs typeface="+mn-lt"/>
              </a:rPr>
              <a:t>connected</a:t>
            </a:r>
            <a:r>
              <a:rPr lang="it-IT" sz="800">
                <a:latin typeface="Consolas"/>
                <a:ea typeface="+mn-lt"/>
                <a:cs typeface="+mn-lt"/>
              </a:rPr>
              <a:t> to 10.0.0.1 port 5201</a:t>
            </a:r>
          </a:p>
          <a:p>
            <a:r>
              <a:rPr lang="it-IT" sz="800" err="1">
                <a:latin typeface="Consolas"/>
                <a:ea typeface="+mn-lt"/>
                <a:cs typeface="+mn-lt"/>
              </a:rPr>
              <a:t>Connecting</a:t>
            </a:r>
            <a:r>
              <a:rPr lang="it-IT" sz="800">
                <a:latin typeface="Consolas"/>
                <a:ea typeface="+mn-lt"/>
                <a:cs typeface="+mn-lt"/>
              </a:rPr>
              <a:t> to </a:t>
            </a:r>
            <a:r>
              <a:rPr lang="it-IT" sz="800" err="1">
                <a:latin typeface="Consolas"/>
                <a:ea typeface="+mn-lt"/>
                <a:cs typeface="+mn-lt"/>
              </a:rPr>
              <a:t>host</a:t>
            </a:r>
            <a:r>
              <a:rPr lang="it-IT" sz="800">
                <a:latin typeface="Consolas"/>
                <a:ea typeface="+mn-lt"/>
                <a:cs typeface="+mn-lt"/>
              </a:rPr>
              <a:t> 10.0.0.2, port 5201</a:t>
            </a:r>
          </a:p>
          <a:p>
            <a:r>
              <a:rPr lang="it-IT" sz="800">
                <a:latin typeface="Consolas"/>
                <a:ea typeface="+mn-lt"/>
                <a:cs typeface="+mn-lt"/>
              </a:rPr>
              <a:t>[  7] </a:t>
            </a:r>
            <a:r>
              <a:rPr lang="it-IT" sz="800" err="1">
                <a:latin typeface="Consolas"/>
                <a:ea typeface="+mn-lt"/>
                <a:cs typeface="+mn-lt"/>
              </a:rPr>
              <a:t>local</a:t>
            </a:r>
            <a:r>
              <a:rPr lang="it-IT" sz="800">
                <a:latin typeface="Consolas"/>
                <a:ea typeface="+mn-lt"/>
                <a:cs typeface="+mn-lt"/>
              </a:rPr>
              <a:t> 10.0.0.4 port 44782 </a:t>
            </a:r>
            <a:r>
              <a:rPr lang="it-IT" sz="800" err="1">
                <a:latin typeface="Consolas"/>
                <a:ea typeface="+mn-lt"/>
                <a:cs typeface="+mn-lt"/>
              </a:rPr>
              <a:t>connected</a:t>
            </a:r>
            <a:r>
              <a:rPr lang="it-IT" sz="800">
                <a:latin typeface="Consolas"/>
                <a:ea typeface="+mn-lt"/>
                <a:cs typeface="+mn-lt"/>
              </a:rPr>
              <a:t> to 10.0.0.2 port 5201</a:t>
            </a:r>
          </a:p>
          <a:p>
            <a:r>
              <a:rPr lang="it-IT" sz="800">
                <a:latin typeface="Consolas"/>
                <a:ea typeface="+mn-lt"/>
                <a:cs typeface="+mn-lt"/>
              </a:rPr>
              <a:t>[ ID] </a:t>
            </a:r>
            <a:r>
              <a:rPr lang="it-IT" sz="800" err="1">
                <a:latin typeface="Consolas"/>
                <a:ea typeface="+mn-lt"/>
                <a:cs typeface="+mn-lt"/>
              </a:rPr>
              <a:t>Interval</a:t>
            </a:r>
            <a:r>
              <a:rPr lang="it-IT" sz="800">
                <a:latin typeface="Consolas"/>
                <a:ea typeface="+mn-lt"/>
                <a:cs typeface="+mn-lt"/>
              </a:rPr>
              <a:t>           Transfer     </a:t>
            </a:r>
            <a:r>
              <a:rPr lang="it-IT" sz="800" err="1">
                <a:latin typeface="Consolas"/>
                <a:ea typeface="+mn-lt"/>
                <a:cs typeface="+mn-lt"/>
              </a:rPr>
              <a:t>Bitrate</a:t>
            </a:r>
            <a:r>
              <a:rPr lang="it-IT" sz="800">
                <a:latin typeface="Consolas"/>
                <a:ea typeface="+mn-lt"/>
                <a:cs typeface="+mn-lt"/>
              </a:rPr>
              <a:t>         </a:t>
            </a:r>
            <a:r>
              <a:rPr lang="it-IT" sz="800" err="1">
                <a:latin typeface="Consolas"/>
                <a:ea typeface="+mn-lt"/>
                <a:cs typeface="+mn-lt"/>
              </a:rPr>
              <a:t>Retr</a:t>
            </a:r>
            <a:r>
              <a:rPr lang="it-IT" sz="800">
                <a:latin typeface="Consolas"/>
                <a:ea typeface="+mn-lt"/>
                <a:cs typeface="+mn-lt"/>
              </a:rPr>
              <a:t>  </a:t>
            </a:r>
            <a:r>
              <a:rPr lang="it-IT" sz="800" err="1">
                <a:latin typeface="Consolas"/>
                <a:ea typeface="+mn-lt"/>
                <a:cs typeface="+mn-lt"/>
              </a:rPr>
              <a:t>Cwnd</a:t>
            </a:r>
            <a:endParaRPr lang="it-IT" sz="800">
              <a:latin typeface="Consolas"/>
              <a:ea typeface="+mn-lt"/>
              <a:cs typeface="+mn-lt"/>
            </a:endParaRPr>
          </a:p>
          <a:p>
            <a:r>
              <a:rPr lang="it-IT" sz="800">
                <a:latin typeface="Consolas"/>
                <a:ea typeface="+mn-lt"/>
                <a:cs typeface="+mn-lt"/>
              </a:rPr>
              <a:t>[  7]   0.00-30.00  sec   105 </a:t>
            </a:r>
            <a:r>
              <a:rPr lang="it-IT" sz="800" err="1">
                <a:latin typeface="Consolas"/>
                <a:ea typeface="+mn-lt"/>
                <a:cs typeface="+mn-lt"/>
              </a:rPr>
              <a:t>MBytes</a:t>
            </a:r>
            <a:r>
              <a:rPr lang="it-IT" sz="800">
                <a:latin typeface="Consolas"/>
                <a:ea typeface="+mn-lt"/>
                <a:cs typeface="+mn-lt"/>
              </a:rPr>
              <a:t>  29.2 </a:t>
            </a:r>
            <a:r>
              <a:rPr lang="it-IT" sz="800" err="1">
                <a:latin typeface="Consolas"/>
                <a:ea typeface="+mn-lt"/>
                <a:cs typeface="+mn-lt"/>
              </a:rPr>
              <a:t>Mbits</a:t>
            </a:r>
            <a:r>
              <a:rPr lang="it-IT" sz="800">
                <a:latin typeface="Consolas"/>
                <a:ea typeface="+mn-lt"/>
                <a:cs typeface="+mn-lt"/>
              </a:rPr>
              <a:t>/sec    0   89.1 </a:t>
            </a:r>
            <a:r>
              <a:rPr lang="it-IT" sz="800" err="1">
                <a:latin typeface="Consolas"/>
                <a:ea typeface="+mn-lt"/>
                <a:cs typeface="+mn-lt"/>
              </a:rPr>
              <a:t>KBytes</a:t>
            </a:r>
            <a:endParaRPr lang="it-IT" sz="800">
              <a:latin typeface="Consolas"/>
              <a:ea typeface="+mn-lt"/>
              <a:cs typeface="+mn-lt"/>
            </a:endParaRPr>
          </a:p>
          <a:p>
            <a:r>
              <a:rPr lang="it-IT" sz="800">
                <a:latin typeface="Consolas"/>
                <a:ea typeface="+mn-lt"/>
                <a:cs typeface="+mn-lt"/>
              </a:rPr>
              <a:t>- - - - - - - - - - - - - - - - - - - - - - - - -</a:t>
            </a:r>
          </a:p>
          <a:p>
            <a:r>
              <a:rPr lang="it-IT" sz="800">
                <a:latin typeface="Consolas"/>
                <a:ea typeface="+mn-lt"/>
                <a:cs typeface="+mn-lt"/>
              </a:rPr>
              <a:t>[ ID] </a:t>
            </a:r>
            <a:r>
              <a:rPr lang="it-IT" sz="800" err="1">
                <a:latin typeface="Consolas"/>
                <a:ea typeface="+mn-lt"/>
                <a:cs typeface="+mn-lt"/>
              </a:rPr>
              <a:t>Interval</a:t>
            </a:r>
            <a:r>
              <a:rPr lang="it-IT" sz="800">
                <a:latin typeface="Consolas"/>
                <a:ea typeface="+mn-lt"/>
                <a:cs typeface="+mn-lt"/>
              </a:rPr>
              <a:t>           Transfer     </a:t>
            </a:r>
            <a:r>
              <a:rPr lang="it-IT" sz="800" err="1">
                <a:latin typeface="Consolas"/>
                <a:ea typeface="+mn-lt"/>
                <a:cs typeface="+mn-lt"/>
              </a:rPr>
              <a:t>Bitrate</a:t>
            </a:r>
            <a:r>
              <a:rPr lang="it-IT" sz="800">
                <a:latin typeface="Consolas"/>
                <a:ea typeface="+mn-lt"/>
                <a:cs typeface="+mn-lt"/>
              </a:rPr>
              <a:t>         </a:t>
            </a:r>
            <a:r>
              <a:rPr lang="it-IT" sz="800" err="1">
                <a:latin typeface="Consolas"/>
                <a:ea typeface="+mn-lt"/>
                <a:cs typeface="+mn-lt"/>
              </a:rPr>
              <a:t>Retr</a:t>
            </a:r>
            <a:endParaRPr lang="it-IT" sz="800">
              <a:latin typeface="Consolas"/>
              <a:ea typeface="+mn-lt"/>
              <a:cs typeface="+mn-lt"/>
            </a:endParaRPr>
          </a:p>
          <a:p>
            <a:r>
              <a:rPr lang="it-IT" sz="800">
                <a:latin typeface="Consolas"/>
                <a:ea typeface="+mn-lt"/>
                <a:cs typeface="+mn-lt"/>
              </a:rPr>
              <a:t>[  7]   0.00-30.00  sec   105 </a:t>
            </a:r>
            <a:r>
              <a:rPr lang="it-IT" sz="800" err="1">
                <a:latin typeface="Consolas"/>
                <a:ea typeface="+mn-lt"/>
                <a:cs typeface="+mn-lt"/>
              </a:rPr>
              <a:t>MBytes</a:t>
            </a:r>
            <a:r>
              <a:rPr lang="it-IT" sz="800">
                <a:latin typeface="Consolas"/>
                <a:ea typeface="+mn-lt"/>
                <a:cs typeface="+mn-lt"/>
              </a:rPr>
              <a:t>  29.2 </a:t>
            </a:r>
            <a:r>
              <a:rPr lang="it-IT" sz="800" err="1">
                <a:latin typeface="Consolas"/>
                <a:ea typeface="+mn-lt"/>
                <a:cs typeface="+mn-lt"/>
              </a:rPr>
              <a:t>Mbits</a:t>
            </a:r>
            <a:r>
              <a:rPr lang="it-IT" sz="800">
                <a:latin typeface="Consolas"/>
                <a:ea typeface="+mn-lt"/>
                <a:cs typeface="+mn-lt"/>
              </a:rPr>
              <a:t>/sec    0             </a:t>
            </a:r>
            <a:r>
              <a:rPr lang="it-IT" sz="800" err="1">
                <a:latin typeface="Consolas"/>
                <a:ea typeface="+mn-lt"/>
                <a:cs typeface="+mn-lt"/>
              </a:rPr>
              <a:t>sender</a:t>
            </a:r>
            <a:endParaRPr lang="it-IT" sz="800">
              <a:latin typeface="Consolas"/>
              <a:ea typeface="+mn-lt"/>
              <a:cs typeface="+mn-lt"/>
            </a:endParaRPr>
          </a:p>
          <a:p>
            <a:r>
              <a:rPr lang="it-IT" sz="800">
                <a:latin typeface="Consolas"/>
                <a:ea typeface="+mn-lt"/>
                <a:cs typeface="+mn-lt"/>
              </a:rPr>
              <a:t>[  7]   0.00-30.01  sec   104 </a:t>
            </a:r>
            <a:r>
              <a:rPr lang="it-IT" sz="800" err="1">
                <a:latin typeface="Consolas"/>
                <a:ea typeface="+mn-lt"/>
                <a:cs typeface="+mn-lt"/>
              </a:rPr>
              <a:t>MBytes</a:t>
            </a:r>
            <a:r>
              <a:rPr lang="it-IT" sz="800">
                <a:latin typeface="Consolas"/>
                <a:ea typeface="+mn-lt"/>
                <a:cs typeface="+mn-lt"/>
              </a:rPr>
              <a:t>  29.0 </a:t>
            </a:r>
            <a:r>
              <a:rPr lang="it-IT" sz="800" err="1">
                <a:latin typeface="Consolas"/>
                <a:ea typeface="+mn-lt"/>
                <a:cs typeface="+mn-lt"/>
              </a:rPr>
              <a:t>Mbits</a:t>
            </a:r>
            <a:r>
              <a:rPr lang="it-IT" sz="800">
                <a:latin typeface="Consolas"/>
                <a:ea typeface="+mn-lt"/>
                <a:cs typeface="+mn-lt"/>
              </a:rPr>
              <a:t>/sec                  </a:t>
            </a:r>
            <a:r>
              <a:rPr lang="it-IT" sz="800" err="1">
                <a:latin typeface="Consolas"/>
                <a:ea typeface="+mn-lt"/>
                <a:cs typeface="+mn-lt"/>
              </a:rPr>
              <a:t>receiver</a:t>
            </a:r>
            <a:endParaRPr lang="it-IT" sz="800">
              <a:latin typeface="Consolas"/>
              <a:ea typeface="+mn-lt"/>
              <a:cs typeface="+mn-lt"/>
            </a:endParaRPr>
          </a:p>
          <a:p>
            <a:endParaRPr lang="it-IT" sz="800">
              <a:latin typeface="Consolas"/>
            </a:endParaRPr>
          </a:p>
          <a:p>
            <a:r>
              <a:rPr lang="it-IT" sz="800" err="1">
                <a:latin typeface="Consolas"/>
                <a:ea typeface="+mn-lt"/>
                <a:cs typeface="+mn-lt"/>
              </a:rPr>
              <a:t>iperf</a:t>
            </a:r>
            <a:r>
              <a:rPr lang="it-IT" sz="800">
                <a:latin typeface="Consolas"/>
                <a:ea typeface="+mn-lt"/>
                <a:cs typeface="+mn-lt"/>
              </a:rPr>
              <a:t> </a:t>
            </a:r>
            <a:r>
              <a:rPr lang="it-IT" sz="800" err="1">
                <a:latin typeface="Consolas"/>
                <a:ea typeface="+mn-lt"/>
                <a:cs typeface="+mn-lt"/>
              </a:rPr>
              <a:t>Done</a:t>
            </a:r>
            <a:r>
              <a:rPr lang="it-IT" sz="800">
                <a:latin typeface="Consolas"/>
                <a:ea typeface="+mn-lt"/>
                <a:cs typeface="+mn-lt"/>
              </a:rPr>
              <a:t>.</a:t>
            </a:r>
          </a:p>
          <a:p>
            <a:r>
              <a:rPr lang="it-IT" sz="800">
                <a:latin typeface="Consolas"/>
                <a:ea typeface="+mn-lt"/>
                <a:cs typeface="+mn-lt"/>
              </a:rPr>
              <a:t>[ ID] </a:t>
            </a:r>
            <a:r>
              <a:rPr lang="it-IT" sz="800" err="1">
                <a:latin typeface="Consolas"/>
                <a:ea typeface="+mn-lt"/>
                <a:cs typeface="+mn-lt"/>
              </a:rPr>
              <a:t>Interval</a:t>
            </a:r>
            <a:r>
              <a:rPr lang="it-IT" sz="800">
                <a:latin typeface="Consolas"/>
                <a:ea typeface="+mn-lt"/>
                <a:cs typeface="+mn-lt"/>
              </a:rPr>
              <a:t>           Transfer     </a:t>
            </a:r>
            <a:r>
              <a:rPr lang="it-IT" sz="800" err="1">
                <a:latin typeface="Consolas"/>
                <a:ea typeface="+mn-lt"/>
                <a:cs typeface="+mn-lt"/>
              </a:rPr>
              <a:t>Bitrate</a:t>
            </a:r>
            <a:r>
              <a:rPr lang="it-IT" sz="800">
                <a:latin typeface="Consolas"/>
                <a:ea typeface="+mn-lt"/>
                <a:cs typeface="+mn-lt"/>
              </a:rPr>
              <a:t>         </a:t>
            </a:r>
            <a:r>
              <a:rPr lang="it-IT" sz="800" err="1">
                <a:latin typeface="Consolas"/>
                <a:ea typeface="+mn-lt"/>
                <a:cs typeface="+mn-lt"/>
              </a:rPr>
              <a:t>Retr</a:t>
            </a:r>
            <a:r>
              <a:rPr lang="it-IT" sz="800">
                <a:latin typeface="Consolas"/>
                <a:ea typeface="+mn-lt"/>
                <a:cs typeface="+mn-lt"/>
              </a:rPr>
              <a:t>  </a:t>
            </a:r>
            <a:r>
              <a:rPr lang="it-IT" sz="800" err="1">
                <a:latin typeface="Consolas"/>
                <a:ea typeface="+mn-lt"/>
                <a:cs typeface="+mn-lt"/>
              </a:rPr>
              <a:t>Cwnd</a:t>
            </a:r>
            <a:endParaRPr lang="it-IT" sz="800">
              <a:latin typeface="Consolas"/>
              <a:ea typeface="+mn-lt"/>
              <a:cs typeface="+mn-lt"/>
            </a:endParaRPr>
          </a:p>
          <a:p>
            <a:r>
              <a:rPr lang="it-IT" sz="800">
                <a:latin typeface="Consolas"/>
                <a:ea typeface="+mn-lt"/>
                <a:cs typeface="+mn-lt"/>
              </a:rPr>
              <a:t>[  7]   0.00-30.00  sec   106 </a:t>
            </a:r>
            <a:r>
              <a:rPr lang="it-IT" sz="800" err="1">
                <a:latin typeface="Consolas"/>
                <a:ea typeface="+mn-lt"/>
                <a:cs typeface="+mn-lt"/>
              </a:rPr>
              <a:t>MBytes</a:t>
            </a:r>
            <a:r>
              <a:rPr lang="it-IT" sz="800">
                <a:latin typeface="Consolas"/>
                <a:ea typeface="+mn-lt"/>
                <a:cs typeface="+mn-lt"/>
              </a:rPr>
              <a:t>  29.7 </a:t>
            </a:r>
            <a:r>
              <a:rPr lang="it-IT" sz="800" err="1">
                <a:latin typeface="Consolas"/>
                <a:ea typeface="+mn-lt"/>
                <a:cs typeface="+mn-lt"/>
              </a:rPr>
              <a:t>Mbits</a:t>
            </a:r>
            <a:r>
              <a:rPr lang="it-IT" sz="800">
                <a:latin typeface="Consolas"/>
                <a:ea typeface="+mn-lt"/>
                <a:cs typeface="+mn-lt"/>
              </a:rPr>
              <a:t>/sec    0    112 </a:t>
            </a:r>
            <a:r>
              <a:rPr lang="it-IT" sz="800" err="1">
                <a:latin typeface="Consolas"/>
                <a:ea typeface="+mn-lt"/>
                <a:cs typeface="+mn-lt"/>
              </a:rPr>
              <a:t>KBytes</a:t>
            </a:r>
            <a:endParaRPr lang="it-IT" sz="800">
              <a:latin typeface="Consolas"/>
              <a:ea typeface="+mn-lt"/>
              <a:cs typeface="+mn-lt"/>
            </a:endParaRPr>
          </a:p>
          <a:p>
            <a:r>
              <a:rPr lang="it-IT" sz="800">
                <a:latin typeface="Consolas"/>
                <a:ea typeface="+mn-lt"/>
                <a:cs typeface="+mn-lt"/>
              </a:rPr>
              <a:t>- - - - - - - - - - - - - - - - - - - - - - - - -</a:t>
            </a:r>
          </a:p>
          <a:p>
            <a:r>
              <a:rPr lang="it-IT" sz="800">
                <a:latin typeface="Consolas"/>
                <a:ea typeface="+mn-lt"/>
                <a:cs typeface="+mn-lt"/>
              </a:rPr>
              <a:t>[ ID] </a:t>
            </a:r>
            <a:r>
              <a:rPr lang="it-IT" sz="800" err="1">
                <a:latin typeface="Consolas"/>
                <a:ea typeface="+mn-lt"/>
                <a:cs typeface="+mn-lt"/>
              </a:rPr>
              <a:t>Interval</a:t>
            </a:r>
            <a:r>
              <a:rPr lang="it-IT" sz="800">
                <a:latin typeface="Consolas"/>
                <a:ea typeface="+mn-lt"/>
                <a:cs typeface="+mn-lt"/>
              </a:rPr>
              <a:t>           Transfer     </a:t>
            </a:r>
            <a:r>
              <a:rPr lang="it-IT" sz="800" err="1">
                <a:latin typeface="Consolas"/>
                <a:ea typeface="+mn-lt"/>
                <a:cs typeface="+mn-lt"/>
              </a:rPr>
              <a:t>Bitrate</a:t>
            </a:r>
            <a:r>
              <a:rPr lang="it-IT" sz="800">
                <a:latin typeface="Consolas"/>
                <a:ea typeface="+mn-lt"/>
                <a:cs typeface="+mn-lt"/>
              </a:rPr>
              <a:t>         </a:t>
            </a:r>
            <a:r>
              <a:rPr lang="it-IT" sz="800" err="1">
                <a:latin typeface="Consolas"/>
                <a:ea typeface="+mn-lt"/>
                <a:cs typeface="+mn-lt"/>
              </a:rPr>
              <a:t>Retr</a:t>
            </a:r>
            <a:endParaRPr lang="it-IT" sz="800">
              <a:latin typeface="Consolas"/>
              <a:ea typeface="+mn-lt"/>
              <a:cs typeface="+mn-lt"/>
            </a:endParaRPr>
          </a:p>
          <a:p>
            <a:r>
              <a:rPr lang="it-IT" sz="800">
                <a:latin typeface="Consolas"/>
                <a:ea typeface="+mn-lt"/>
                <a:cs typeface="+mn-lt"/>
              </a:rPr>
              <a:t>[  7]   0.00-30.00  sec   106 </a:t>
            </a:r>
            <a:r>
              <a:rPr lang="it-IT" sz="800" err="1">
                <a:latin typeface="Consolas"/>
                <a:ea typeface="+mn-lt"/>
                <a:cs typeface="+mn-lt"/>
              </a:rPr>
              <a:t>MBytes</a:t>
            </a:r>
            <a:r>
              <a:rPr lang="it-IT" sz="800">
                <a:latin typeface="Consolas"/>
                <a:ea typeface="+mn-lt"/>
                <a:cs typeface="+mn-lt"/>
              </a:rPr>
              <a:t>  29.7 </a:t>
            </a:r>
            <a:r>
              <a:rPr lang="it-IT" sz="800" err="1">
                <a:latin typeface="Consolas"/>
                <a:ea typeface="+mn-lt"/>
                <a:cs typeface="+mn-lt"/>
              </a:rPr>
              <a:t>Mbits</a:t>
            </a:r>
            <a:r>
              <a:rPr lang="it-IT" sz="800">
                <a:latin typeface="Consolas"/>
                <a:ea typeface="+mn-lt"/>
                <a:cs typeface="+mn-lt"/>
              </a:rPr>
              <a:t>/sec    0             </a:t>
            </a:r>
            <a:r>
              <a:rPr lang="it-IT" sz="800" err="1">
                <a:latin typeface="Consolas"/>
                <a:ea typeface="+mn-lt"/>
                <a:cs typeface="+mn-lt"/>
              </a:rPr>
              <a:t>sender</a:t>
            </a:r>
            <a:endParaRPr lang="it-IT" sz="800">
              <a:latin typeface="Consolas"/>
              <a:ea typeface="+mn-lt"/>
              <a:cs typeface="+mn-lt"/>
            </a:endParaRPr>
          </a:p>
          <a:p>
            <a:r>
              <a:rPr lang="it-IT" sz="800">
                <a:latin typeface="Consolas"/>
                <a:ea typeface="+mn-lt"/>
                <a:cs typeface="+mn-lt"/>
              </a:rPr>
              <a:t>[  7]   0.00-30.01  sec   106 </a:t>
            </a:r>
            <a:r>
              <a:rPr lang="it-IT" sz="800" err="1">
                <a:latin typeface="Consolas"/>
                <a:ea typeface="+mn-lt"/>
                <a:cs typeface="+mn-lt"/>
              </a:rPr>
              <a:t>MBytes</a:t>
            </a:r>
            <a:r>
              <a:rPr lang="it-IT" sz="800">
                <a:latin typeface="Consolas"/>
                <a:ea typeface="+mn-lt"/>
                <a:cs typeface="+mn-lt"/>
              </a:rPr>
              <a:t>  29.6 </a:t>
            </a:r>
            <a:r>
              <a:rPr lang="it-IT" sz="800" err="1">
                <a:latin typeface="Consolas"/>
                <a:ea typeface="+mn-lt"/>
                <a:cs typeface="+mn-lt"/>
              </a:rPr>
              <a:t>Mbits</a:t>
            </a:r>
            <a:r>
              <a:rPr lang="it-IT" sz="800">
                <a:latin typeface="Consolas"/>
                <a:ea typeface="+mn-lt"/>
                <a:cs typeface="+mn-lt"/>
              </a:rPr>
              <a:t>/sec                  </a:t>
            </a:r>
            <a:r>
              <a:rPr lang="it-IT" sz="800" err="1">
                <a:latin typeface="Consolas"/>
                <a:ea typeface="+mn-lt"/>
                <a:cs typeface="+mn-lt"/>
              </a:rPr>
              <a:t>receiver</a:t>
            </a:r>
            <a:endParaRPr lang="it-IT" sz="800">
              <a:latin typeface="Consolas"/>
              <a:ea typeface="+mn-lt"/>
              <a:cs typeface="+mn-lt"/>
            </a:endParaRPr>
          </a:p>
          <a:p>
            <a:endParaRPr lang="it-IT" sz="800">
              <a:latin typeface="Consolas"/>
            </a:endParaRPr>
          </a:p>
          <a:p>
            <a:r>
              <a:rPr lang="it-IT" sz="800" err="1">
                <a:latin typeface="Consolas"/>
                <a:ea typeface="+mn-lt"/>
                <a:cs typeface="+mn-lt"/>
              </a:rPr>
              <a:t>iperf</a:t>
            </a:r>
            <a:r>
              <a:rPr lang="it-IT" sz="800">
                <a:latin typeface="Consolas"/>
                <a:ea typeface="+mn-lt"/>
                <a:cs typeface="+mn-lt"/>
              </a:rPr>
              <a:t> </a:t>
            </a:r>
            <a:r>
              <a:rPr lang="it-IT" sz="800" err="1">
                <a:latin typeface="Consolas"/>
                <a:ea typeface="+mn-lt"/>
                <a:cs typeface="+mn-lt"/>
              </a:rPr>
              <a:t>Done</a:t>
            </a:r>
            <a:r>
              <a:rPr lang="it-IT" sz="800">
                <a:latin typeface="Consolas"/>
                <a:ea typeface="+mn-lt"/>
                <a:cs typeface="+mn-lt"/>
              </a:rPr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008BA6-82FE-A087-EF2C-F905EAEA7EDD}"/>
              </a:ext>
            </a:extLst>
          </p:cNvPr>
          <p:cNvSpPr txBox="1"/>
          <p:nvPr/>
        </p:nvSpPr>
        <p:spPr>
          <a:xfrm>
            <a:off x="7593948" y="3666717"/>
            <a:ext cx="35560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b="1">
                <a:latin typeface="Consolas"/>
              </a:rPr>
              <a:t>D-ITG</a:t>
            </a:r>
          </a:p>
          <a:p>
            <a:r>
              <a:rPr lang="it-IT" sz="800">
                <a:latin typeface="Consolas"/>
              </a:rPr>
              <a:t>****************  TOTAL RESULTS   ******************
__________________________________________________________
</a:t>
            </a:r>
            <a:r>
              <a:rPr lang="it-IT" sz="800" err="1">
                <a:latin typeface="Consolas"/>
              </a:rPr>
              <a:t>Number</a:t>
            </a:r>
            <a:r>
              <a:rPr lang="it-IT" sz="800">
                <a:latin typeface="Consolas"/>
              </a:rPr>
              <a:t> of flows          =             1
Total time               =      1.999493 s
Total </a:t>
            </a:r>
            <a:r>
              <a:rPr lang="it-IT" sz="800" err="1">
                <a:latin typeface="Consolas"/>
              </a:rPr>
              <a:t>packets</a:t>
            </a:r>
            <a:r>
              <a:rPr lang="it-IT" sz="800">
                <a:latin typeface="Consolas"/>
              </a:rPr>
              <a:t>            =          1448
Minimum delay            =      0.000000 s
Maximum delay            =      0.000000 s
</a:t>
            </a:r>
            <a:r>
              <a:rPr lang="it-IT" sz="800" err="1">
                <a:latin typeface="Consolas"/>
              </a:rPr>
              <a:t>Average</a:t>
            </a:r>
            <a:r>
              <a:rPr lang="it-IT" sz="800">
                <a:latin typeface="Consolas"/>
              </a:rPr>
              <a:t> delay            =      0.000000 s
</a:t>
            </a:r>
            <a:r>
              <a:rPr lang="it-IT" sz="800" err="1">
                <a:latin typeface="Consolas"/>
              </a:rPr>
              <a:t>Average</a:t>
            </a:r>
            <a:r>
              <a:rPr lang="it-IT" sz="800">
                <a:latin typeface="Consolas"/>
              </a:rPr>
              <a:t> jitter           =      0.000000 s
Delay standard </a:t>
            </a:r>
            <a:r>
              <a:rPr lang="it-IT" sz="800" err="1">
                <a:latin typeface="Consolas"/>
              </a:rPr>
              <a:t>deviation</a:t>
            </a:r>
            <a:r>
              <a:rPr lang="it-IT" sz="800">
                <a:latin typeface="Consolas"/>
              </a:rPr>
              <a:t> =      0.000000 s
Bytes </a:t>
            </a:r>
            <a:r>
              <a:rPr lang="it-IT" sz="800" err="1">
                <a:latin typeface="Consolas"/>
              </a:rPr>
              <a:t>received</a:t>
            </a:r>
            <a:r>
              <a:rPr lang="it-IT" sz="800">
                <a:latin typeface="Consolas"/>
              </a:rPr>
              <a:t>           =        724000
</a:t>
            </a:r>
            <a:r>
              <a:rPr lang="it-IT" sz="800" err="1">
                <a:latin typeface="Consolas"/>
              </a:rPr>
              <a:t>Average</a:t>
            </a:r>
            <a:r>
              <a:rPr lang="it-IT" sz="800">
                <a:latin typeface="Consolas"/>
              </a:rPr>
              <a:t> </a:t>
            </a:r>
            <a:r>
              <a:rPr lang="it-IT" sz="800" err="1">
                <a:latin typeface="Consolas"/>
              </a:rPr>
              <a:t>bitrate</a:t>
            </a:r>
            <a:r>
              <a:rPr lang="it-IT" sz="800">
                <a:latin typeface="Consolas"/>
              </a:rPr>
              <a:t>          =   2896.734322 Kbit/s
</a:t>
            </a:r>
            <a:r>
              <a:rPr lang="it-IT" sz="800" err="1">
                <a:latin typeface="Consolas"/>
              </a:rPr>
              <a:t>Average</a:t>
            </a:r>
            <a:r>
              <a:rPr lang="it-IT" sz="800">
                <a:latin typeface="Consolas"/>
              </a:rPr>
              <a:t> </a:t>
            </a:r>
            <a:r>
              <a:rPr lang="it-IT" sz="800" err="1">
                <a:latin typeface="Consolas"/>
              </a:rPr>
              <a:t>packet</a:t>
            </a:r>
            <a:r>
              <a:rPr lang="it-IT" sz="800">
                <a:latin typeface="Consolas"/>
              </a:rPr>
              <a:t> rate      =    724.183581 </a:t>
            </a:r>
            <a:r>
              <a:rPr lang="it-IT" sz="800" err="1">
                <a:latin typeface="Consolas"/>
              </a:rPr>
              <a:t>pkt</a:t>
            </a:r>
            <a:r>
              <a:rPr lang="it-IT" sz="800">
                <a:latin typeface="Consolas"/>
              </a:rPr>
              <a:t>/s
</a:t>
            </a:r>
            <a:r>
              <a:rPr lang="it-IT" sz="800" err="1">
                <a:latin typeface="Consolas"/>
              </a:rPr>
              <a:t>Packets</a:t>
            </a:r>
            <a:r>
              <a:rPr lang="it-IT" sz="800">
                <a:latin typeface="Consolas"/>
              </a:rPr>
              <a:t> </a:t>
            </a:r>
            <a:r>
              <a:rPr lang="it-IT" sz="800" err="1">
                <a:latin typeface="Consolas"/>
              </a:rPr>
              <a:t>dropped</a:t>
            </a:r>
            <a:r>
              <a:rPr lang="it-IT" sz="800">
                <a:latin typeface="Consolas"/>
              </a:rPr>
              <a:t>          =             0 (0.00 %)
</a:t>
            </a:r>
            <a:r>
              <a:rPr lang="it-IT" sz="800" err="1">
                <a:latin typeface="Consolas"/>
              </a:rPr>
              <a:t>Average</a:t>
            </a:r>
            <a:r>
              <a:rPr lang="it-IT" sz="800">
                <a:latin typeface="Consolas"/>
              </a:rPr>
              <a:t> </a:t>
            </a:r>
            <a:r>
              <a:rPr lang="it-IT" sz="800" err="1">
                <a:latin typeface="Consolas"/>
              </a:rPr>
              <a:t>loss</a:t>
            </a:r>
            <a:r>
              <a:rPr lang="it-IT" sz="800">
                <a:latin typeface="Consolas"/>
              </a:rPr>
              <a:t>-burst size  =             0 </a:t>
            </a:r>
            <a:r>
              <a:rPr lang="it-IT" sz="800" err="1">
                <a:latin typeface="Consolas"/>
              </a:rPr>
              <a:t>pkt</a:t>
            </a:r>
            <a:r>
              <a:rPr lang="it-IT" sz="800">
                <a:latin typeface="Consolas"/>
              </a:rPr>
              <a:t>
</a:t>
            </a:r>
            <a:r>
              <a:rPr lang="it-IT" sz="800" err="1">
                <a:latin typeface="Consolas"/>
              </a:rPr>
              <a:t>Error</a:t>
            </a:r>
            <a:r>
              <a:rPr lang="it-IT" sz="800">
                <a:latin typeface="Consolas"/>
              </a:rPr>
              <a:t> lines              =             0
</a:t>
            </a:r>
            <a:endParaRPr lang="it-IT" sz="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543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CC670C6-4EFC-9428-03B8-3E449D38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31" y="871431"/>
            <a:ext cx="11775369" cy="559031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n-GB">
                <a:cs typeface="Calibri"/>
              </a:rPr>
              <a:t>Topology 1</a:t>
            </a:r>
          </a:p>
          <a:p>
            <a:pPr marL="914400" lvl="1">
              <a:buFont typeface="Arial" panose="05000000000000000000" pitchFamily="2" charset="2"/>
              <a:buChar char="•"/>
            </a:pPr>
            <a:r>
              <a:rPr lang="en-GB">
                <a:cs typeface="Calibri"/>
              </a:rPr>
              <a:t>5 switches, 8 hosts, 16 100Mbps links</a:t>
            </a:r>
          </a:p>
          <a:p>
            <a:pPr marL="914400" lvl="1">
              <a:buFont typeface="Arial" panose="05000000000000000000" pitchFamily="2" charset="2"/>
              <a:buChar char="•"/>
            </a:pPr>
            <a:r>
              <a:rPr lang="en-GB">
                <a:cs typeface="Calibri"/>
              </a:rPr>
              <a:t>Iperf3: 4 client, 4 servers, simulation time: 60 s</a:t>
            </a:r>
          </a:p>
          <a:p>
            <a:pPr marL="914400" lvl="1">
              <a:buFont typeface="Arial" panose="05000000000000000000" pitchFamily="2" charset="2"/>
              <a:buChar char="•"/>
            </a:pPr>
            <a:r>
              <a:rPr lang="en-GB">
                <a:cs typeface="Calibri"/>
              </a:rPr>
              <a:t>D-ITG: 4 client, 4 servers, simulation time: 60 s</a:t>
            </a:r>
            <a:endParaRPr lang="en-GB"/>
          </a:p>
          <a:p>
            <a:pPr marL="914400" lvl="1">
              <a:buFont typeface="Arial" panose="05000000000000000000" pitchFamily="2" charset="2"/>
              <a:buChar char="•"/>
            </a:pPr>
            <a:r>
              <a:rPr lang="en-GB">
                <a:cs typeface="Calibri"/>
              </a:rPr>
              <a:t>Parameters: Monitoring interval = 1 [s], link utilization threshold = 70%</a:t>
            </a:r>
          </a:p>
          <a:p>
            <a:pPr marL="457200"/>
            <a:r>
              <a:rPr lang="en-GB">
                <a:cs typeface="Calibri"/>
              </a:rPr>
              <a:t>Topology 2</a:t>
            </a:r>
            <a:endParaRPr lang="en-US">
              <a:cs typeface="Calibri"/>
            </a:endParaRPr>
          </a:p>
          <a:p>
            <a:pPr marL="914400" lvl="1">
              <a:buFont typeface="Arial,Sans-Serif" panose="05000000000000000000" pitchFamily="2" charset="2"/>
              <a:buChar char="•"/>
            </a:pPr>
            <a:r>
              <a:rPr lang="en-GB">
                <a:cs typeface="Calibri"/>
              </a:rPr>
              <a:t>7 switches, 9 hosts, 20 100Mbps links</a:t>
            </a:r>
            <a:endParaRPr lang="en-US">
              <a:cs typeface="Calibri"/>
            </a:endParaRPr>
          </a:p>
          <a:p>
            <a:pPr marL="914400" lvl="1">
              <a:buFont typeface="Arial,Sans-Serif" panose="05000000000000000000" pitchFamily="2" charset="2"/>
              <a:buChar char="•"/>
            </a:pPr>
            <a:r>
              <a:rPr lang="en-GB">
                <a:cs typeface="Calibri"/>
              </a:rPr>
              <a:t>Iperf3: 5 client, 5 servers, simulation time: 60 s</a:t>
            </a:r>
          </a:p>
          <a:p>
            <a:pPr marL="914400" lvl="1">
              <a:buFont typeface="Arial,Sans-Serif" panose="05000000000000000000" pitchFamily="2" charset="2"/>
              <a:buChar char="•"/>
            </a:pPr>
            <a:r>
              <a:rPr lang="en-GB">
                <a:cs typeface="Calibri"/>
              </a:rPr>
              <a:t>D-ITG: 5 client, 5 servers, simulation time: 60 s</a:t>
            </a:r>
            <a:endParaRPr lang="en-GB"/>
          </a:p>
          <a:p>
            <a:pPr marL="914400" lvl="1">
              <a:buFont typeface="Arial,Sans-Serif" panose="05000000000000000000" pitchFamily="2" charset="2"/>
              <a:buChar char="•"/>
            </a:pPr>
            <a:r>
              <a:rPr lang="en-GB">
                <a:cs typeface="Calibri"/>
              </a:rPr>
              <a:t>Parameters: Monitoring interval = 1 [s],  link utilization threshold = 70%</a:t>
            </a:r>
          </a:p>
          <a:p>
            <a:pPr marL="457200" indent="-457200">
              <a:buFont typeface="Arial,Sans-Serif" panose="05000000000000000000" pitchFamily="2" charset="2"/>
              <a:buChar char="•"/>
            </a:pPr>
            <a:r>
              <a:rPr lang="en-GB">
                <a:cs typeface="Calibri"/>
              </a:rPr>
              <a:t>Topology 3</a:t>
            </a:r>
            <a:endParaRPr lang="en-US">
              <a:cs typeface="Calibri"/>
            </a:endParaRPr>
          </a:p>
          <a:p>
            <a:pPr marL="914400" lvl="1">
              <a:buFont typeface="Arial,Sans-Serif" panose="05000000000000000000" pitchFamily="2" charset="2"/>
              <a:buChar char="•"/>
            </a:pPr>
            <a:r>
              <a:rPr lang="en-GB">
                <a:cs typeface="Calibri"/>
              </a:rPr>
              <a:t>16 switches, 10 hosts, 33 100Mbps links</a:t>
            </a:r>
            <a:endParaRPr lang="en-US">
              <a:cs typeface="Calibri"/>
            </a:endParaRPr>
          </a:p>
          <a:p>
            <a:pPr marL="914400" lvl="1">
              <a:buFont typeface="Arial,Sans-Serif" panose="05000000000000000000" pitchFamily="2" charset="2"/>
              <a:buChar char="•"/>
            </a:pPr>
            <a:r>
              <a:rPr lang="en-GB">
                <a:cs typeface="Calibri"/>
              </a:rPr>
              <a:t>Iperf3: 8 client, 8 servers, simulation time: 60 s</a:t>
            </a:r>
          </a:p>
          <a:p>
            <a:pPr marL="914400" lvl="1">
              <a:buFont typeface="Arial,Sans-Serif" panose="05000000000000000000" pitchFamily="2" charset="2"/>
              <a:buChar char="•"/>
            </a:pPr>
            <a:r>
              <a:rPr lang="en-GB">
                <a:cs typeface="Calibri"/>
              </a:rPr>
              <a:t>D-ITG: 8 client, 8 servers, simulation time: 60 s</a:t>
            </a:r>
            <a:endParaRPr lang="en-GB"/>
          </a:p>
          <a:p>
            <a:pPr marL="914400" lvl="1">
              <a:buFont typeface="Arial,Sans-Serif" panose="05000000000000000000" pitchFamily="2" charset="2"/>
              <a:buChar char="•"/>
            </a:pPr>
            <a:r>
              <a:rPr lang="en-GB">
                <a:cs typeface="Calibri"/>
              </a:rPr>
              <a:t>Parameters: Monitoring interval =  1 [s], link utilization threshold = 70%</a:t>
            </a:r>
          </a:p>
          <a:p>
            <a:pPr lvl="1" indent="0">
              <a:buNone/>
            </a:pPr>
            <a:endParaRPr lang="en-GB">
              <a:cs typeface="Calibri"/>
            </a:endParaRPr>
          </a:p>
          <a:p>
            <a:pPr marL="457200" indent="-457200"/>
            <a:endParaRPr lang="en-GB">
              <a:cs typeface="Calibri"/>
            </a:endParaRPr>
          </a:p>
          <a:p>
            <a:pPr marL="914400" lvl="1">
              <a:buFont typeface="Arial" panose="05000000000000000000" pitchFamily="2" charset="2"/>
              <a:buChar char="•"/>
            </a:pPr>
            <a:endParaRPr lang="en-GB">
              <a:cs typeface="Calibri"/>
            </a:endParaRPr>
          </a:p>
          <a:p>
            <a:pPr marL="914400" lvl="1">
              <a:buFont typeface="Arial,Sans-Serif" panose="05000000000000000000" pitchFamily="2" charset="2"/>
              <a:buChar char="•"/>
            </a:pPr>
            <a:endParaRPr lang="en-GB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  <a:latin typeface="Calibri Light"/>
                <a:cs typeface="Calibri Light"/>
              </a:rPr>
              <a:t>Experiments: Mininet topologies and traffic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BA4655-2F86-37C4-7CAC-31FD2559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79" y="942551"/>
            <a:ext cx="2265149" cy="173535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91A0628-1B62-4CE5-58AB-C53766557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311" y="2749024"/>
            <a:ext cx="3002283" cy="171723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69761E-0B12-A033-ED9A-50660353E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000" y="4657921"/>
            <a:ext cx="2824903" cy="16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5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20DAB6D2-E6E0-E91B-E991-36F6A3E8D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218" y="773738"/>
            <a:ext cx="5660346" cy="446359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01ADEB-1C52-BF54-8883-0409D459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1FAAF04-9A04-2AB8-2616-9B12400D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cs typeface="Calibri Light"/>
              </a:rPr>
              <a:t>Major </a:t>
            </a:r>
            <a:r>
              <a:rPr lang="it-IT" err="1">
                <a:cs typeface="Calibri Light"/>
              </a:rPr>
              <a:t>roadblock</a:t>
            </a:r>
            <a:r>
              <a:rPr lang="it-IT">
                <a:cs typeface="Calibri Light"/>
              </a:rPr>
              <a:t> </a:t>
            </a:r>
            <a:r>
              <a:rPr lang="it-IT" err="1">
                <a:cs typeface="Calibri Light"/>
              </a:rPr>
              <a:t>encountered</a:t>
            </a:r>
            <a:r>
              <a:rPr lang="it-IT">
                <a:cs typeface="Calibri Light"/>
              </a:rPr>
              <a:t> – controller </a:t>
            </a:r>
            <a:r>
              <a:rPr lang="it-IT" err="1">
                <a:cs typeface="Calibri Light"/>
              </a:rPr>
              <a:t>crashing</a:t>
            </a:r>
            <a:r>
              <a:rPr lang="it-IT">
                <a:cs typeface="Calibri Light"/>
              </a:rPr>
              <a:t>?</a:t>
            </a:r>
            <a:endParaRPr lang="it-IT"/>
          </a:p>
        </p:txBody>
      </p:sp>
      <p:pic>
        <p:nvPicPr>
          <p:cNvPr id="6" name="Immagine 5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F294AF4B-3C67-16A7-B06F-63856AC9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093" y="775395"/>
            <a:ext cx="6325251" cy="33729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6D973E-73D8-86E5-4A7F-8C2D7B2F8301}"/>
              </a:ext>
            </a:extLst>
          </p:cNvPr>
          <p:cNvSpPr txBox="1"/>
          <p:nvPr/>
        </p:nvSpPr>
        <p:spPr>
          <a:xfrm>
            <a:off x="5783384" y="4291948"/>
            <a:ext cx="631092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cs typeface="Calibri"/>
              </a:rPr>
              <a:t>Possible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causes</a:t>
            </a:r>
            <a:r>
              <a:rPr lang="it-IT">
                <a:cs typeface="Calibri"/>
              </a:rPr>
              <a:t>:</a:t>
            </a:r>
          </a:p>
          <a:p>
            <a:r>
              <a:rPr lang="it-IT">
                <a:hlinkClick r:id="rId5"/>
              </a:rPr>
              <a:t>❌</a:t>
            </a:r>
            <a:r>
              <a:rPr lang="it-IT"/>
              <a:t> Controller </a:t>
            </a:r>
            <a:r>
              <a:rPr lang="it-IT" err="1"/>
              <a:t>can't</a:t>
            </a:r>
            <a:r>
              <a:rPr lang="it-IT"/>
              <a:t> handle high </a:t>
            </a:r>
            <a:r>
              <a:rPr lang="it-IT" err="1"/>
              <a:t>traffic</a:t>
            </a:r>
            <a:r>
              <a:rPr lang="it-IT"/>
              <a:t>/</a:t>
            </a:r>
            <a:r>
              <a:rPr lang="it-IT" err="1"/>
              <a:t>OpenFlow</a:t>
            </a:r>
            <a:r>
              <a:rPr lang="it-IT"/>
              <a:t> 1.3 bug</a:t>
            </a:r>
            <a:endParaRPr lang="it-IT" err="1">
              <a:cs typeface="Calibri"/>
            </a:endParaRPr>
          </a:p>
          <a:p>
            <a:r>
              <a:rPr lang="it-IT">
                <a:hlinkClick r:id="rId5"/>
              </a:rPr>
              <a:t>❌</a:t>
            </a:r>
            <a:r>
              <a:rPr lang="it-IT"/>
              <a:t> </a:t>
            </a:r>
            <a:r>
              <a:rPr lang="it-IT" err="1"/>
              <a:t>PacketIn</a:t>
            </a:r>
            <a:r>
              <a:rPr lang="it-IT"/>
              <a:t> </a:t>
            </a:r>
            <a:r>
              <a:rPr lang="it-IT" err="1"/>
              <a:t>too</a:t>
            </a:r>
            <a:r>
              <a:rPr lang="it-IT"/>
              <a:t> </a:t>
            </a:r>
            <a:r>
              <a:rPr lang="it-IT" err="1"/>
              <a:t>complex</a:t>
            </a:r>
            <a:r>
              <a:rPr lang="it-IT"/>
              <a:t>/</a:t>
            </a:r>
            <a:r>
              <a:rPr lang="it-IT" err="1"/>
              <a:t>resource</a:t>
            </a:r>
            <a:r>
              <a:rPr lang="it-IT"/>
              <a:t> intensive</a:t>
            </a:r>
            <a:endParaRPr lang="it-IT">
              <a:cs typeface="Calibri"/>
            </a:endParaRPr>
          </a:p>
          <a:p>
            <a:r>
              <a:rPr lang="it-IT">
                <a:hlinkClick r:id="rId5"/>
              </a:rPr>
              <a:t>❌</a:t>
            </a:r>
            <a:r>
              <a:rPr lang="it-IT"/>
              <a:t> Flow rules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updating</a:t>
            </a:r>
            <a:r>
              <a:rPr lang="it-IT"/>
              <a:t> fast </a:t>
            </a:r>
            <a:r>
              <a:rPr lang="it-IT" err="1"/>
              <a:t>enough</a:t>
            </a:r>
            <a:endParaRPr lang="it-IT" err="1">
              <a:cs typeface="Calibri"/>
            </a:endParaRPr>
          </a:p>
          <a:p>
            <a:r>
              <a:rPr lang="it-IT">
                <a:hlinkClick r:id="rId6"/>
              </a:rPr>
              <a:t>✔️</a:t>
            </a:r>
            <a:r>
              <a:rPr lang="it-IT"/>
              <a:t> Flow rules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updated</a:t>
            </a:r>
            <a:r>
              <a:rPr lang="it-IT"/>
              <a:t> in the </a:t>
            </a:r>
            <a:r>
              <a:rPr lang="it-IT" err="1"/>
              <a:t>correct</a:t>
            </a:r>
            <a:r>
              <a:rPr lang="it-IT"/>
              <a:t> </a:t>
            </a:r>
            <a:r>
              <a:rPr lang="it-IT" err="1"/>
              <a:t>order</a:t>
            </a:r>
            <a:r>
              <a:rPr lang="it-IT"/>
              <a:t>: </a:t>
            </a:r>
            <a:r>
              <a:rPr lang="it-IT" err="1"/>
              <a:t>need</a:t>
            </a:r>
            <a:r>
              <a:rPr lang="it-IT"/>
              <a:t> to start </a:t>
            </a:r>
            <a:r>
              <a:rPr lang="it-IT" err="1"/>
              <a:t>updating</a:t>
            </a:r>
            <a:r>
              <a:rPr lang="it-IT"/>
              <a:t> rules from last switch in </a:t>
            </a:r>
            <a:r>
              <a:rPr lang="it-IT" err="1"/>
              <a:t>path</a:t>
            </a:r>
            <a:r>
              <a:rPr lang="it-IT"/>
              <a:t>, </a:t>
            </a:r>
            <a:r>
              <a:rPr lang="it-IT" err="1"/>
              <a:t>towards</a:t>
            </a:r>
            <a:r>
              <a:rPr lang="it-IT"/>
              <a:t> first switch.</a:t>
            </a: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0910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87ECD-7FBA-A22E-9EDC-C95F7381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D7BE-1B05-4257-A77F-C27ADF98C61C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2BB826D-AB5D-15C7-B78D-64869BF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  <a:latin typeface="Calibri Light"/>
                <a:cs typeface="Calibri Light"/>
              </a:rPr>
              <a:t>Results  - </a:t>
            </a:r>
            <a:r>
              <a:rPr lang="en-GB" err="1">
                <a:solidFill>
                  <a:srgbClr val="FFFFFF"/>
                </a:solidFill>
                <a:latin typeface="Calibri Light"/>
                <a:cs typeface="Calibri Light"/>
              </a:rPr>
              <a:t>iperf</a:t>
            </a:r>
          </a:p>
        </p:txBody>
      </p:sp>
      <p:pic>
        <p:nvPicPr>
          <p:cNvPr id="7" name="Segnaposto contenuto 6" descr="Immagine che contiene testo, diagramma, mappa&#10;&#10;Descrizione generata automaticamente">
            <a:extLst>
              <a:ext uri="{FF2B5EF4-FFF2-40B4-BE49-F238E27FC236}">
                <a16:creationId xmlns:a16="http://schemas.microsoft.com/office/drawing/2014/main" id="{F03BE7F2-4F10-B52B-8562-71D56988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566" t="10638" r="9123" b="6028"/>
          <a:stretch/>
        </p:blipFill>
        <p:spPr>
          <a:xfrm>
            <a:off x="99453" y="861534"/>
            <a:ext cx="5667032" cy="2906996"/>
          </a:xfrm>
        </p:spPr>
      </p:pic>
      <p:pic>
        <p:nvPicPr>
          <p:cNvPr id="8" name="Immagine 7" descr="Immagine che contiene testo, diagramma, linea, mappa&#10;&#10;Descrizione generata automaticamente">
            <a:extLst>
              <a:ext uri="{FF2B5EF4-FFF2-40B4-BE49-F238E27FC236}">
                <a16:creationId xmlns:a16="http://schemas.microsoft.com/office/drawing/2014/main" id="{DF20BEBA-BE47-3236-2931-DCD96D7E2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9" t="10671" r="9610" b="5488"/>
          <a:stretch/>
        </p:blipFill>
        <p:spPr>
          <a:xfrm>
            <a:off x="3377988" y="3761957"/>
            <a:ext cx="5335607" cy="2726407"/>
          </a:xfrm>
          <a:prstGeom prst="rect">
            <a:avLst/>
          </a:prstGeom>
        </p:spPr>
      </p:pic>
      <p:pic>
        <p:nvPicPr>
          <p:cNvPr id="9" name="Immagine 8" descr="Immagine che contiene diagramma, testo, mappa&#10;&#10;Descrizione generata automaticamente">
            <a:extLst>
              <a:ext uri="{FF2B5EF4-FFF2-40B4-BE49-F238E27FC236}">
                <a16:creationId xmlns:a16="http://schemas.microsoft.com/office/drawing/2014/main" id="{BB3A8C34-17E3-09C8-ADF8-F4DBB090AA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0" t="10471" r="9593" b="5497"/>
          <a:stretch/>
        </p:blipFill>
        <p:spPr>
          <a:xfrm>
            <a:off x="6198920" y="862940"/>
            <a:ext cx="5662181" cy="290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613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8708E22DD13A94E974CDDF5443CB7F6" ma:contentTypeVersion="5" ma:contentTypeDescription="Creare un nuovo documento." ma:contentTypeScope="" ma:versionID="9c7fcd8e9e1e21bea282c7b9c3cdacde">
  <xsd:schema xmlns:xsd="http://www.w3.org/2001/XMLSchema" xmlns:xs="http://www.w3.org/2001/XMLSchema" xmlns:p="http://schemas.microsoft.com/office/2006/metadata/properties" xmlns:ns3="098d93f9-3f75-4b7c-a775-539d95bcc75d" xmlns:ns4="d5eb2826-0905-434c-a455-8bae27fcb1bc" targetNamespace="http://schemas.microsoft.com/office/2006/metadata/properties" ma:root="true" ma:fieldsID="a731d46766f8fb6ac86b66730e92e057" ns3:_="" ns4:_="">
    <xsd:import namespace="098d93f9-3f75-4b7c-a775-539d95bcc75d"/>
    <xsd:import namespace="d5eb2826-0905-434c-a455-8bae27fcb1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d93f9-3f75-4b7c-a775-539d95bcc7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eb2826-0905-434c-a455-8bae27fcb1b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2A6478-9F35-42E3-BAE2-1005CF3EEB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E651E1-DF52-49A8-8F8E-1F39DD41F1E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098d93f9-3f75-4b7c-a775-539d95bcc75d"/>
    <ds:schemaRef ds:uri="d5eb2826-0905-434c-a455-8bae27fcb1b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85052C-4F3E-4F37-B725-825EEE6F8D6F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18" baseType="lpstr">
      <vt:lpstr>Tema di Office</vt:lpstr>
      <vt:lpstr>Presentazione standard di PowerPoint</vt:lpstr>
      <vt:lpstr>Agenda</vt:lpstr>
      <vt:lpstr>Introduction: Project Objectives</vt:lpstr>
      <vt:lpstr>Introduction: Project Objectives</vt:lpstr>
      <vt:lpstr>Implementation  - RYU + Mininet</vt:lpstr>
      <vt:lpstr>Scripts to automate benchmarks</vt:lpstr>
      <vt:lpstr>Experiments: Mininet topologies and traffic</vt:lpstr>
      <vt:lpstr>Major roadblock encountered – controller crashing?</vt:lpstr>
      <vt:lpstr>Results  - iperf</vt:lpstr>
      <vt:lpstr>Results – d-itg</vt:lpstr>
      <vt:lpstr>Implementation - testbed</vt:lpstr>
      <vt:lpstr>Experiments: testbed</vt:lpstr>
      <vt:lpstr>Results – testbed</vt:lpstr>
      <vt:lpstr>Demo  - mininet</vt:lpstr>
      <vt:lpstr>Demo – lab testbed</vt:lpstr>
      <vt:lpstr>Lessons learned from testbed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Sebastian Troia</dc:creator>
  <cp:lastModifiedBy>Enrico Gregorini</cp:lastModifiedBy>
  <cp:revision>36</cp:revision>
  <cp:lastPrinted>2020-02-12T16:11:07Z</cp:lastPrinted>
  <dcterms:created xsi:type="dcterms:W3CDTF">2020-02-03T11:42:26Z</dcterms:created>
  <dcterms:modified xsi:type="dcterms:W3CDTF">2023-09-08T07:23:01Z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0x01010038708E22DD13A94E974CDDF5443CB7F6</vt:lpwstr>
  </property>
</Properties>
</file>